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0" d="100"/>
          <a:sy n="80" d="100"/>
        </p:scale>
        <p:origin x="-1445"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030C55D-1548-4203-B1CE-63AD3BE930C2}" type="datetimeFigureOut">
              <a:rPr lang="el-GR" smtClean="0"/>
              <a:t>19/5/2025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183D0043-8421-41F1-85C0-428203BFA196}" type="slidenum">
              <a:rPr lang="el-GR" smtClean="0"/>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0C55D-1548-4203-B1CE-63AD3BE930C2}" type="datetimeFigureOut">
              <a:rPr lang="el-GR" smtClean="0"/>
              <a:t>19/5/2025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D0043-8421-41F1-85C0-428203BFA196}" type="slidenum">
              <a:rPr lang="el-GR" smtClean="0"/>
              <a:t>‹#›</a:t>
            </a:fld>
            <a:endParaRPr lang="el-G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000232" y="357166"/>
            <a:ext cx="5072098" cy="1107996"/>
          </a:xfrm>
          <a:prstGeom prst="rect">
            <a:avLst/>
          </a:prstGeom>
          <a:solidFill>
            <a:schemeClr val="tx1"/>
          </a:solidFill>
        </p:spPr>
        <p:txBody>
          <a:bodyPr wrap="square" rtlCol="0">
            <a:spAutoFit/>
          </a:bodyPr>
          <a:lstStyle/>
          <a:p>
            <a:r>
              <a:rPr lang="el-GR" sz="6600" b="1" dirty="0" smtClean="0">
                <a:solidFill>
                  <a:schemeClr val="accent6">
                    <a:lumMod val="75000"/>
                  </a:schemeClr>
                </a:solidFill>
                <a:latin typeface="Bookman Old Style" pitchFamily="18" charset="0"/>
              </a:rPr>
              <a:t>ΑΛΧΗΜΕΙΑ</a:t>
            </a:r>
            <a:endParaRPr lang="el-GR" sz="6600" b="1" dirty="0">
              <a:solidFill>
                <a:schemeClr val="accent6">
                  <a:lumMod val="75000"/>
                </a:schemeClr>
              </a:solidFill>
              <a:latin typeface="Bookman Old Style" pitchFamily="18" charset="0"/>
            </a:endParaRPr>
          </a:p>
        </p:txBody>
      </p:sp>
      <p:cxnSp>
        <p:nvCxnSpPr>
          <p:cNvPr id="4" name="3 - Ευθεία γραμμή σύνδεσης"/>
          <p:cNvCxnSpPr/>
          <p:nvPr/>
        </p:nvCxnSpPr>
        <p:spPr>
          <a:xfrm flipV="1">
            <a:off x="0" y="0"/>
            <a:ext cx="1714480" cy="1500150"/>
          </a:xfrm>
          <a:prstGeom prst="line">
            <a:avLst/>
          </a:prstGeom>
        </p:spPr>
        <p:style>
          <a:lnRef idx="2">
            <a:schemeClr val="accent6"/>
          </a:lnRef>
          <a:fillRef idx="0">
            <a:schemeClr val="accent6"/>
          </a:fillRef>
          <a:effectRef idx="1">
            <a:schemeClr val="accent6"/>
          </a:effectRef>
          <a:fontRef idx="minor">
            <a:schemeClr val="tx1"/>
          </a:fontRef>
        </p:style>
      </p:cxnSp>
      <p:cxnSp>
        <p:nvCxnSpPr>
          <p:cNvPr id="6" name="5 - Ευθεία γραμμή σύνδεσης"/>
          <p:cNvCxnSpPr/>
          <p:nvPr/>
        </p:nvCxnSpPr>
        <p:spPr>
          <a:xfrm flipV="1">
            <a:off x="0" y="0"/>
            <a:ext cx="2428860" cy="2143116"/>
          </a:xfrm>
          <a:prstGeom prst="line">
            <a:avLst/>
          </a:prstGeom>
        </p:spPr>
        <p:style>
          <a:lnRef idx="2">
            <a:schemeClr val="accent6"/>
          </a:lnRef>
          <a:fillRef idx="0">
            <a:schemeClr val="accent6"/>
          </a:fillRef>
          <a:effectRef idx="1">
            <a:schemeClr val="accent6"/>
          </a:effectRef>
          <a:fontRef idx="minor">
            <a:schemeClr val="tx1"/>
          </a:fontRef>
        </p:style>
      </p:cxnSp>
      <p:pic>
        <p:nvPicPr>
          <p:cNvPr id="13314" name="Picture 2" descr="Τι είναι η Αλχημεία; - εκδόσεις δαιδάλεος"/>
          <p:cNvPicPr>
            <a:picLocks noChangeAspect="1" noChangeArrowheads="1"/>
          </p:cNvPicPr>
          <p:nvPr/>
        </p:nvPicPr>
        <p:blipFill>
          <a:blip r:embed="rId2"/>
          <a:srcRect/>
          <a:stretch>
            <a:fillRect/>
          </a:stretch>
        </p:blipFill>
        <p:spPr bwMode="auto">
          <a:xfrm>
            <a:off x="1285852" y="1500174"/>
            <a:ext cx="6691306" cy="4876290"/>
          </a:xfrm>
          <a:prstGeom prst="rect">
            <a:avLst/>
          </a:prstGeom>
          <a:noFill/>
        </p:spPr>
      </p:pic>
      <p:sp>
        <p:nvSpPr>
          <p:cNvPr id="10" name="9 - TextBox"/>
          <p:cNvSpPr txBox="1"/>
          <p:nvPr/>
        </p:nvSpPr>
        <p:spPr>
          <a:xfrm>
            <a:off x="5857884" y="142852"/>
            <a:ext cx="3143272" cy="400110"/>
          </a:xfrm>
          <a:prstGeom prst="rect">
            <a:avLst/>
          </a:prstGeom>
          <a:noFill/>
        </p:spPr>
        <p:txBody>
          <a:bodyPr wrap="square" rtlCol="0">
            <a:spAutoFit/>
          </a:bodyPr>
          <a:lstStyle/>
          <a:p>
            <a:r>
              <a:rPr lang="el-GR" sz="2000" dirty="0" smtClean="0">
                <a:solidFill>
                  <a:schemeClr val="accent6">
                    <a:lumMod val="60000"/>
                    <a:lumOff val="40000"/>
                  </a:schemeClr>
                </a:solidFill>
                <a:latin typeface="Bookman Old Style" pitchFamily="18" charset="0"/>
              </a:rPr>
              <a:t>ΑΝΤΡΙΑΝΑ ΟΚΤΑΠΟΔΗ</a:t>
            </a:r>
            <a:endParaRPr lang="el-GR" sz="2000" dirty="0">
              <a:solidFill>
                <a:schemeClr val="accent6">
                  <a:lumMod val="60000"/>
                  <a:lumOff val="40000"/>
                </a:schemeClr>
              </a:solidFill>
              <a:latin typeface="Bookman Old Style"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42910" y="357166"/>
            <a:ext cx="3714776" cy="830997"/>
          </a:xfrm>
          <a:prstGeom prst="rect">
            <a:avLst/>
          </a:prstGeom>
          <a:noFill/>
        </p:spPr>
        <p:txBody>
          <a:bodyPr wrap="square" rtlCol="0">
            <a:spAutoFit/>
          </a:bodyPr>
          <a:lstStyle/>
          <a:p>
            <a:r>
              <a:rPr lang="el-GR" sz="4800" dirty="0" smtClean="0">
                <a:solidFill>
                  <a:schemeClr val="accent6">
                    <a:lumMod val="75000"/>
                  </a:schemeClr>
                </a:solidFill>
                <a:latin typeface="Bookman Old Style" pitchFamily="18" charset="0"/>
              </a:rPr>
              <a:t>ΟΡΙΣΜΟΣ</a:t>
            </a:r>
            <a:endParaRPr lang="el-GR" sz="4800" dirty="0">
              <a:solidFill>
                <a:schemeClr val="accent6">
                  <a:lumMod val="75000"/>
                </a:schemeClr>
              </a:solidFill>
              <a:latin typeface="Bookman Old Style" pitchFamily="18" charset="0"/>
            </a:endParaRPr>
          </a:p>
        </p:txBody>
      </p:sp>
      <p:sp>
        <p:nvSpPr>
          <p:cNvPr id="3" name="2 - Έλλειψη"/>
          <p:cNvSpPr/>
          <p:nvPr/>
        </p:nvSpPr>
        <p:spPr>
          <a:xfrm>
            <a:off x="428596" y="642918"/>
            <a:ext cx="214314" cy="214314"/>
          </a:xfrm>
          <a:prstGeom prst="ellipse">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4" name="3 - TextBox"/>
          <p:cNvSpPr txBox="1"/>
          <p:nvPr/>
        </p:nvSpPr>
        <p:spPr>
          <a:xfrm>
            <a:off x="428596" y="1285860"/>
            <a:ext cx="7500990" cy="3785652"/>
          </a:xfrm>
          <a:prstGeom prst="rect">
            <a:avLst/>
          </a:prstGeom>
          <a:noFill/>
        </p:spPr>
        <p:txBody>
          <a:bodyPr wrap="square" rtlCol="0">
            <a:spAutoFit/>
          </a:bodyPr>
          <a:lstStyle/>
          <a:p>
            <a:r>
              <a:rPr lang="el-GR" sz="2000" dirty="0">
                <a:solidFill>
                  <a:schemeClr val="accent6">
                    <a:lumMod val="60000"/>
                    <a:lumOff val="40000"/>
                  </a:schemeClr>
                </a:solidFill>
                <a:latin typeface="Bookman Old Style" pitchFamily="18" charset="0"/>
              </a:rPr>
              <a:t>Η </a:t>
            </a:r>
            <a:r>
              <a:rPr lang="el-GR" sz="2000" b="1" dirty="0">
                <a:solidFill>
                  <a:schemeClr val="accent6">
                    <a:lumMod val="60000"/>
                    <a:lumOff val="40000"/>
                  </a:schemeClr>
                </a:solidFill>
                <a:latin typeface="Bookman Old Style" pitchFamily="18" charset="0"/>
              </a:rPr>
              <a:t>αλχημεία</a:t>
            </a:r>
            <a:r>
              <a:rPr lang="el-GR" sz="2000" dirty="0">
                <a:solidFill>
                  <a:schemeClr val="accent6">
                    <a:lumMod val="60000"/>
                    <a:lumOff val="40000"/>
                  </a:schemeClr>
                </a:solidFill>
                <a:latin typeface="Bookman Old Style" pitchFamily="18" charset="0"/>
              </a:rPr>
              <a:t> (από την αραβική λέξη: </a:t>
            </a:r>
            <a:r>
              <a:rPr lang="el-GR" sz="2000" i="1" dirty="0">
                <a:solidFill>
                  <a:schemeClr val="accent6">
                    <a:lumMod val="60000"/>
                    <a:lumOff val="40000"/>
                  </a:schemeClr>
                </a:solidFill>
                <a:latin typeface="Bookman Old Style" pitchFamily="18" charset="0"/>
              </a:rPr>
              <a:t>al-kīmiyā</a:t>
            </a:r>
            <a:r>
              <a:rPr lang="el-GR" sz="2000" dirty="0" smtClean="0">
                <a:solidFill>
                  <a:schemeClr val="accent6">
                    <a:lumMod val="60000"/>
                    <a:lumOff val="40000"/>
                  </a:schemeClr>
                </a:solidFill>
                <a:latin typeface="Bookman Old Style" pitchFamily="18" charset="0"/>
              </a:rPr>
              <a:t>)</a:t>
            </a:r>
            <a:r>
              <a:rPr lang="el-GR" sz="2000" dirty="0">
                <a:solidFill>
                  <a:schemeClr val="accent6">
                    <a:lumMod val="60000"/>
                    <a:lumOff val="40000"/>
                  </a:schemeClr>
                </a:solidFill>
                <a:latin typeface="Bookman Old Style" pitchFamily="18" charset="0"/>
              </a:rPr>
              <a:t> ήταν εξερευνητική τεχνουργία και πρακτική, αποκρυφιστική και συχνά απαγορευμένη, που εφαρμόστηκε κατά τους αρχαίους χρόνους αλλά και τον Μεσαίωνα. Οι αλχημιστές επεδίωκαν την ανακάλυψη της φιλοσοφικής λίθου, μιας μυθικής ουσίας, μέσω της οποίας θεωρούσαν ότι θα πετύχαιναν τους δύο βασικούς τους σκοπούς: την μετατροπή των μη πολύτιμων μετάλλων σε χρυσό και την παρασκευή του ελιξήριου της ζωής που θα εξασφάλιζε την αθανασία. Στην τεχνουργία αυτή, διέπρεψαν αρχικά οι αλχημιστές της ελληνιστικής περιόδου και στη συνέχεια, γύρω στον Μεσαίωνα, οι Άραβες αλχημιστές</a:t>
            </a:r>
            <a:r>
              <a:rPr lang="el-GR" sz="2000" dirty="0" smtClean="0">
                <a:solidFill>
                  <a:schemeClr val="accent6">
                    <a:lumMod val="60000"/>
                    <a:lumOff val="40000"/>
                  </a:schemeClr>
                </a:solidFill>
                <a:latin typeface="Bookman Old Style" pitchFamily="18" charset="0"/>
              </a:rPr>
              <a:t>.</a:t>
            </a:r>
            <a:endParaRPr lang="el-GR" sz="2000" dirty="0">
              <a:solidFill>
                <a:schemeClr val="accent6">
                  <a:lumMod val="60000"/>
                  <a:lumOff val="40000"/>
                </a:schemeClr>
              </a:solidFill>
              <a:latin typeface="Bookman Old Style" pitchFamily="18" charset="0"/>
            </a:endParaRPr>
          </a:p>
        </p:txBody>
      </p:sp>
      <p:sp>
        <p:nvSpPr>
          <p:cNvPr id="5" name="4 - TextBox"/>
          <p:cNvSpPr txBox="1"/>
          <p:nvPr/>
        </p:nvSpPr>
        <p:spPr>
          <a:xfrm>
            <a:off x="428596" y="5072074"/>
            <a:ext cx="8501122" cy="1631216"/>
          </a:xfrm>
          <a:prstGeom prst="rect">
            <a:avLst/>
          </a:prstGeom>
          <a:noFill/>
        </p:spPr>
        <p:txBody>
          <a:bodyPr wrap="square" rtlCol="0">
            <a:spAutoFit/>
          </a:bodyPr>
          <a:lstStyle/>
          <a:p>
            <a:r>
              <a:rPr lang="el-GR" sz="2000" dirty="0">
                <a:solidFill>
                  <a:schemeClr val="accent6">
                    <a:lumMod val="60000"/>
                    <a:lumOff val="40000"/>
                  </a:schemeClr>
                </a:solidFill>
                <a:latin typeface="Bookman Old Style" pitchFamily="18" charset="0"/>
              </a:rPr>
              <a:t>Η λέξη "αλχημεία" έχει πιθανή καταγωγή από τους Άραβες (Al-kimia), από τους Αιγύπτιους (χυμεία και χεμ), ενώ άλλοι θεωρούν ότι μπορεί να έχει προέλθει από τους Κινέζους ή και τον Αριστοτέλη (για την άλλη-χημεία λοιπόν έχουμε: αλχημεία &lt; αλχημία &lt; </a:t>
            </a:r>
            <a:r>
              <a:rPr lang="el-GR" sz="2000" dirty="0">
                <a:solidFill>
                  <a:schemeClr val="accent6">
                    <a:lumMod val="60000"/>
                    <a:lumOff val="40000"/>
                  </a:schemeClr>
                </a:solidFill>
                <a:latin typeface="Bookman Old Style" pitchFamily="18" charset="0"/>
              </a:rPr>
              <a:t>αρχημία</a:t>
            </a:r>
            <a:r>
              <a:rPr lang="el-GR" sz="2000" dirty="0">
                <a:solidFill>
                  <a:schemeClr val="accent6">
                    <a:lumMod val="60000"/>
                    <a:lumOff val="40000"/>
                  </a:schemeClr>
                </a:solidFill>
                <a:latin typeface="Bookman Old Style" pitchFamily="18" charset="0"/>
              </a:rPr>
              <a:t> &lt; αρχή μία &lt; Έστι δ' εν πάσι αρχή μία και ουσία).</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14282" y="428604"/>
            <a:ext cx="4572032" cy="5940088"/>
          </a:xfrm>
          <a:prstGeom prst="rect">
            <a:avLst/>
          </a:prstGeom>
          <a:noFill/>
        </p:spPr>
        <p:txBody>
          <a:bodyPr wrap="square" rtlCol="0">
            <a:spAutoFit/>
          </a:bodyPr>
          <a:lstStyle/>
          <a:p>
            <a:r>
              <a:rPr lang="el-GR" sz="2000" dirty="0">
                <a:solidFill>
                  <a:schemeClr val="accent6">
                    <a:lumMod val="60000"/>
                    <a:lumOff val="40000"/>
                  </a:schemeClr>
                </a:solidFill>
                <a:latin typeface="Bookman Old Style" pitchFamily="18" charset="0"/>
              </a:rPr>
              <a:t>Η αλχημεία συνδυάζει τη φιλοσοφική θεώρηση και συγκεκριμένη πρακτική μέθοδο με στόχο την κατάκτηση της απόλυτης σοφίας και της αθανασίας. Οι αλχημιστές αποσκοπούσαν σε προσωπική βελτίωση και δημιουργία διάφορων υλικών με ασυνήθιστες ιδιότητες. Η πρακτική μέθοδος των αλχημιστών εξελίχθηκε στη βάση της σύγχρονης χημείας, καθώς δημιούργησαν τεχνικές ανάλυσης, ταυτοποίησης και διαχωρισμού ουσιών. Επίσης, πολλά γυάλινα σκεύη που χρησιμοποιούνται ακόμη και σήμερα στα χημικά εργαστήρια ήταν δημιουργήματα των αλχημιστών.</a:t>
            </a:r>
          </a:p>
        </p:txBody>
      </p:sp>
      <p:pic>
        <p:nvPicPr>
          <p:cNvPr id="14338" name="Picture 2" descr="The Alchemist #5 Painting by Cornelis Bega - Fine Art America"/>
          <p:cNvPicPr>
            <a:picLocks noChangeAspect="1" noChangeArrowheads="1"/>
          </p:cNvPicPr>
          <p:nvPr/>
        </p:nvPicPr>
        <p:blipFill>
          <a:blip r:embed="rId2"/>
          <a:srcRect/>
          <a:stretch>
            <a:fillRect/>
          </a:stretch>
        </p:blipFill>
        <p:spPr bwMode="auto">
          <a:xfrm>
            <a:off x="4786314" y="571480"/>
            <a:ext cx="4143404" cy="550072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Έλλειψη"/>
          <p:cNvSpPr/>
          <p:nvPr/>
        </p:nvSpPr>
        <p:spPr>
          <a:xfrm>
            <a:off x="428596" y="642918"/>
            <a:ext cx="214314" cy="214314"/>
          </a:xfrm>
          <a:prstGeom prst="ellipse">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4" name="3 - TextBox"/>
          <p:cNvSpPr txBox="1"/>
          <p:nvPr/>
        </p:nvSpPr>
        <p:spPr>
          <a:xfrm>
            <a:off x="642910" y="357166"/>
            <a:ext cx="8072494" cy="830997"/>
          </a:xfrm>
          <a:prstGeom prst="rect">
            <a:avLst/>
          </a:prstGeom>
          <a:noFill/>
        </p:spPr>
        <p:txBody>
          <a:bodyPr wrap="square" rtlCol="0">
            <a:spAutoFit/>
          </a:bodyPr>
          <a:lstStyle/>
          <a:p>
            <a:r>
              <a:rPr lang="el-GR" sz="4800" dirty="0">
                <a:solidFill>
                  <a:schemeClr val="accent6">
                    <a:lumMod val="75000"/>
                  </a:schemeClr>
                </a:solidFill>
                <a:latin typeface="Bookman Old Style" pitchFamily="18" charset="0"/>
              </a:rPr>
              <a:t>Ψυχολογία και αλχημεία</a:t>
            </a:r>
          </a:p>
        </p:txBody>
      </p:sp>
      <p:sp>
        <p:nvSpPr>
          <p:cNvPr id="7" name="6 - TextBox"/>
          <p:cNvSpPr txBox="1"/>
          <p:nvPr/>
        </p:nvSpPr>
        <p:spPr>
          <a:xfrm>
            <a:off x="500034" y="1285860"/>
            <a:ext cx="6348458" cy="4708981"/>
          </a:xfrm>
          <a:prstGeom prst="rect">
            <a:avLst/>
          </a:prstGeom>
          <a:noFill/>
        </p:spPr>
        <p:txBody>
          <a:bodyPr wrap="square" rtlCol="0">
            <a:spAutoFit/>
          </a:bodyPr>
          <a:lstStyle/>
          <a:p>
            <a:r>
              <a:rPr lang="el-GR" sz="2000" dirty="0">
                <a:solidFill>
                  <a:schemeClr val="accent6">
                    <a:lumMod val="60000"/>
                    <a:lumOff val="40000"/>
                  </a:schemeClr>
                </a:solidFill>
                <a:latin typeface="Bookman Old Style" pitchFamily="18" charset="0"/>
              </a:rPr>
              <a:t>Η αλχημεία και οι αλχημικοί συμβολισμοί μελετήθηκαν περιστασιακά από φιλόσοφους και ψυχολόγους. Ο Καρλ Γκούσταβ </a:t>
            </a:r>
            <a:r>
              <a:rPr lang="el-GR" sz="2000" dirty="0" smtClean="0">
                <a:solidFill>
                  <a:schemeClr val="accent6">
                    <a:lumMod val="60000"/>
                    <a:lumOff val="40000"/>
                  </a:schemeClr>
                </a:solidFill>
                <a:latin typeface="Bookman Old Style" pitchFamily="18" charset="0"/>
              </a:rPr>
              <a:t>Γιουνγκ</a:t>
            </a:r>
            <a:r>
              <a:rPr lang="el-GR" sz="2000" dirty="0">
                <a:solidFill>
                  <a:schemeClr val="accent6">
                    <a:lumMod val="60000"/>
                    <a:lumOff val="40000"/>
                  </a:schemeClr>
                </a:solidFill>
                <a:latin typeface="Bookman Old Style" pitchFamily="18" charset="0"/>
              </a:rPr>
              <a:t> (Carl Jung), σε συνεργασία με την ψυχολόγο Μαρί Λουίζ φον Φραντς, μελέτησε τις θεωρίες και τα σύμβολα των αλχημιστών θέτοντας έτσι τα θεμέλια για την θεώρηση του έργου των αλχημιστών ως πνευματικό μονοπάτι. Σύμφωνα με την ερμηνεία του Γιουνγκ, η αλχημεία ήταν το όχημα με το οποίο ο </a:t>
            </a:r>
            <a:r>
              <a:rPr lang="el-GR" sz="2000" b="1" u="sng" dirty="0">
                <a:solidFill>
                  <a:schemeClr val="accent6">
                    <a:lumMod val="60000"/>
                    <a:lumOff val="40000"/>
                  </a:schemeClr>
                </a:solidFill>
                <a:latin typeface="Bookman Old Style" pitchFamily="18" charset="0"/>
              </a:rPr>
              <a:t>γνωστικισμός</a:t>
            </a:r>
            <a:r>
              <a:rPr lang="el-GR" sz="2000" dirty="0">
                <a:solidFill>
                  <a:schemeClr val="accent6">
                    <a:lumMod val="60000"/>
                    <a:lumOff val="40000"/>
                  </a:schemeClr>
                </a:solidFill>
                <a:latin typeface="Bookman Old Style" pitchFamily="18" charset="0"/>
              </a:rPr>
              <a:t> επιβίωσε μέχρι την Αναγέννηση. Την άποψη αυτή συμμερίζονται και άλλοι όπως ο Στέφαν Χέλερ (Stefan Hoeller). Με αυτή την έννοια, ο Γιουνγκ συγκρίνει την αλχημεία με πνευματικές πρακτικές όπως η γιόγκα.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Έλλειψη"/>
          <p:cNvSpPr/>
          <p:nvPr/>
        </p:nvSpPr>
        <p:spPr>
          <a:xfrm>
            <a:off x="428596" y="642918"/>
            <a:ext cx="214314" cy="214314"/>
          </a:xfrm>
          <a:prstGeom prst="ellipse">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sp>
        <p:nvSpPr>
          <p:cNvPr id="4" name="3 - TextBox"/>
          <p:cNvSpPr txBox="1"/>
          <p:nvPr/>
        </p:nvSpPr>
        <p:spPr>
          <a:xfrm>
            <a:off x="642910" y="357166"/>
            <a:ext cx="8072494" cy="830997"/>
          </a:xfrm>
          <a:prstGeom prst="rect">
            <a:avLst/>
          </a:prstGeom>
          <a:noFill/>
        </p:spPr>
        <p:txBody>
          <a:bodyPr wrap="square" rtlCol="0">
            <a:spAutoFit/>
          </a:bodyPr>
          <a:lstStyle/>
          <a:p>
            <a:r>
              <a:rPr lang="el-GR" sz="4800" dirty="0">
                <a:solidFill>
                  <a:schemeClr val="accent6">
                    <a:lumMod val="75000"/>
                  </a:schemeClr>
                </a:solidFill>
                <a:latin typeface="Bookman Old Style" pitchFamily="18" charset="0"/>
              </a:rPr>
              <a:t>Καρλ Γκούσταβ </a:t>
            </a:r>
            <a:r>
              <a:rPr lang="el-GR" sz="4800" dirty="0" smtClean="0">
                <a:solidFill>
                  <a:schemeClr val="accent6">
                    <a:lumMod val="75000"/>
                  </a:schemeClr>
                </a:solidFill>
                <a:latin typeface="Bookman Old Style" pitchFamily="18" charset="0"/>
              </a:rPr>
              <a:t>Γιουνγκ</a:t>
            </a:r>
            <a:endParaRPr lang="el-GR" sz="4800" dirty="0">
              <a:solidFill>
                <a:schemeClr val="accent6">
                  <a:lumMod val="75000"/>
                </a:schemeClr>
              </a:solidFill>
              <a:latin typeface="Bookman Old Style" pitchFamily="18" charset="0"/>
            </a:endParaRPr>
          </a:p>
        </p:txBody>
      </p:sp>
      <p:sp>
        <p:nvSpPr>
          <p:cNvPr id="5" name="4 - TextBox"/>
          <p:cNvSpPr txBox="1"/>
          <p:nvPr/>
        </p:nvSpPr>
        <p:spPr>
          <a:xfrm>
            <a:off x="428596" y="1357298"/>
            <a:ext cx="6643734" cy="5016758"/>
          </a:xfrm>
          <a:prstGeom prst="rect">
            <a:avLst/>
          </a:prstGeom>
          <a:noFill/>
        </p:spPr>
        <p:txBody>
          <a:bodyPr wrap="square" rtlCol="0">
            <a:spAutoFit/>
          </a:bodyPr>
          <a:lstStyle/>
          <a:p>
            <a:r>
              <a:rPr lang="el-GR" sz="2000" dirty="0">
                <a:solidFill>
                  <a:schemeClr val="accent6">
                    <a:lumMod val="60000"/>
                    <a:lumOff val="40000"/>
                  </a:schemeClr>
                </a:solidFill>
                <a:latin typeface="Bookman Old Style" pitchFamily="18" charset="0"/>
              </a:rPr>
              <a:t>Η ενασχόληση του Καρλ Γκούσταβ Γιουνγκ με την αλχημεία έπαιξε καθοριστικό ρόλο στην διαμόρφωση της σύγχρονης θέσης της. Το αλχημικό του ενδιαφέρον είναι εμφανές σε πολλά από τα δοκίμιά του, τα οποία βρίσκει κανείς συγκεντρωμένα στα βιβλία του «Psychology and Alchemy» (</a:t>
            </a:r>
            <a:r>
              <a:rPr lang="el-GR" sz="2000" i="1" dirty="0">
                <a:solidFill>
                  <a:schemeClr val="accent6">
                    <a:lumMod val="60000"/>
                    <a:lumOff val="40000"/>
                  </a:schemeClr>
                </a:solidFill>
                <a:latin typeface="Bookman Old Style" pitchFamily="18" charset="0"/>
              </a:rPr>
              <a:t>Ψυχολογία και αλχημεία</a:t>
            </a:r>
            <a:r>
              <a:rPr lang="el-GR" sz="2000" dirty="0">
                <a:solidFill>
                  <a:schemeClr val="accent6">
                    <a:lumMod val="60000"/>
                    <a:lumOff val="40000"/>
                  </a:schemeClr>
                </a:solidFill>
                <a:latin typeface="Bookman Old Style" pitchFamily="18" charset="0"/>
              </a:rPr>
              <a:t>) και «Psychology and Religion» (</a:t>
            </a:r>
            <a:r>
              <a:rPr lang="el-GR" sz="2000" i="1" dirty="0">
                <a:solidFill>
                  <a:schemeClr val="accent6">
                    <a:lumMod val="60000"/>
                    <a:lumOff val="40000"/>
                  </a:schemeClr>
                </a:solidFill>
                <a:latin typeface="Bookman Old Style" pitchFamily="18" charset="0"/>
              </a:rPr>
              <a:t>Ψυχολογία και θρησκεία</a:t>
            </a:r>
            <a:r>
              <a:rPr lang="el-GR" sz="2000" dirty="0">
                <a:solidFill>
                  <a:schemeClr val="accent6">
                    <a:lumMod val="60000"/>
                    <a:lumOff val="40000"/>
                  </a:schemeClr>
                </a:solidFill>
                <a:latin typeface="Bookman Old Style" pitchFamily="18" charset="0"/>
              </a:rPr>
              <a:t>). </a:t>
            </a:r>
            <a:r>
              <a:rPr lang="el-GR" sz="2000" i="1" dirty="0">
                <a:solidFill>
                  <a:schemeClr val="accent6">
                    <a:lumMod val="60000"/>
                    <a:lumOff val="40000"/>
                  </a:schemeClr>
                </a:solidFill>
                <a:latin typeface="Bookman Old Style" pitchFamily="18" charset="0"/>
              </a:rPr>
              <a:t>«Η προσωπική του βιβλιοθήκη, που σώζεται ακόμα στο σπίτι του στο Κούσναχτ, σ’ ένα προάστιο της Ζυρίχης, θεωρείται μια από τις σημαντικότερες ιδιωτικές συλλογές στο χώρο της αλχημείας. Πολύ σημαντικό ήταν επίσης το έργο του για την διάσωση των αλχημικών κειμένων με την αναπαραγωγή ασφαλισμένων φωτοτυπιών ενός μεγάλου μέρους των σπάνιων βιβλίων του».</a:t>
            </a:r>
            <a:endParaRPr lang="el-GR" sz="2000" dirty="0">
              <a:solidFill>
                <a:schemeClr val="accent6">
                  <a:lumMod val="60000"/>
                  <a:lumOff val="40000"/>
                </a:schemeClr>
              </a:solidFill>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642910" y="357166"/>
            <a:ext cx="8072494" cy="830997"/>
          </a:xfrm>
          <a:prstGeom prst="rect">
            <a:avLst/>
          </a:prstGeom>
          <a:noFill/>
        </p:spPr>
        <p:txBody>
          <a:bodyPr wrap="square" rtlCol="0">
            <a:spAutoFit/>
          </a:bodyPr>
          <a:lstStyle/>
          <a:p>
            <a:r>
              <a:rPr lang="el-GR" sz="4800" dirty="0">
                <a:solidFill>
                  <a:schemeClr val="accent6">
                    <a:lumMod val="75000"/>
                  </a:schemeClr>
                </a:solidFill>
                <a:latin typeface="Bookman Old Style" pitchFamily="18" charset="0"/>
              </a:rPr>
              <a:t>Καρλ Γκούσταβ </a:t>
            </a:r>
            <a:r>
              <a:rPr lang="el-GR" sz="4800" dirty="0" smtClean="0">
                <a:solidFill>
                  <a:schemeClr val="accent6">
                    <a:lumMod val="75000"/>
                  </a:schemeClr>
                </a:solidFill>
                <a:latin typeface="Bookman Old Style" pitchFamily="18" charset="0"/>
              </a:rPr>
              <a:t>Γιουνγκ</a:t>
            </a:r>
            <a:endParaRPr lang="el-GR" sz="4800" dirty="0">
              <a:solidFill>
                <a:schemeClr val="accent6">
                  <a:lumMod val="75000"/>
                </a:schemeClr>
              </a:solidFill>
              <a:latin typeface="Bookman Old Style" pitchFamily="18" charset="0"/>
            </a:endParaRPr>
          </a:p>
        </p:txBody>
      </p:sp>
      <p:sp>
        <p:nvSpPr>
          <p:cNvPr id="3" name="2 - Έλλειψη"/>
          <p:cNvSpPr/>
          <p:nvPr/>
        </p:nvSpPr>
        <p:spPr>
          <a:xfrm>
            <a:off x="428596" y="642918"/>
            <a:ext cx="214314" cy="214314"/>
          </a:xfrm>
          <a:prstGeom prst="ellipse">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dirty="0"/>
          </a:p>
        </p:txBody>
      </p:sp>
      <p:pic>
        <p:nvPicPr>
          <p:cNvPr id="16386" name="Picture 2" descr="Καρλ Γιουνγκ. Ο Θεός υπό το μικροσκόπιο;"/>
          <p:cNvPicPr>
            <a:picLocks noChangeAspect="1" noChangeArrowheads="1"/>
          </p:cNvPicPr>
          <p:nvPr/>
        </p:nvPicPr>
        <p:blipFill>
          <a:blip r:embed="rId2"/>
          <a:srcRect/>
          <a:stretch>
            <a:fillRect/>
          </a:stretch>
        </p:blipFill>
        <p:spPr bwMode="auto">
          <a:xfrm>
            <a:off x="642910" y="1500174"/>
            <a:ext cx="3714776" cy="4524378"/>
          </a:xfrm>
          <a:prstGeom prst="rect">
            <a:avLst/>
          </a:prstGeom>
          <a:noFill/>
        </p:spPr>
      </p:pic>
      <p:pic>
        <p:nvPicPr>
          <p:cNvPr id="16388" name="Picture 4" descr="Καρλ Γιουνγκ: Η ζωή και το έργο του - Βιογραφία - Σαν Σήμερα .gr"/>
          <p:cNvPicPr>
            <a:picLocks noChangeAspect="1" noChangeArrowheads="1"/>
          </p:cNvPicPr>
          <p:nvPr/>
        </p:nvPicPr>
        <p:blipFill>
          <a:blip r:embed="rId3"/>
          <a:srcRect/>
          <a:stretch>
            <a:fillRect/>
          </a:stretch>
        </p:blipFill>
        <p:spPr bwMode="auto">
          <a:xfrm>
            <a:off x="4704566" y="1500174"/>
            <a:ext cx="4182378" cy="45076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28596" y="928670"/>
            <a:ext cx="4000528" cy="5324535"/>
          </a:xfrm>
          <a:prstGeom prst="rect">
            <a:avLst/>
          </a:prstGeom>
          <a:noFill/>
        </p:spPr>
        <p:txBody>
          <a:bodyPr wrap="square" rtlCol="0">
            <a:spAutoFit/>
          </a:bodyPr>
          <a:lstStyle/>
          <a:p>
            <a:r>
              <a:rPr lang="el-GR" sz="2000" dirty="0">
                <a:solidFill>
                  <a:schemeClr val="accent6">
                    <a:lumMod val="60000"/>
                    <a:lumOff val="40000"/>
                  </a:schemeClr>
                </a:solidFill>
                <a:latin typeface="Bookman Old Style" pitchFamily="18" charset="0"/>
              </a:rPr>
              <a:t>Η αλχημεία αποτέλεσε για τον Γιουνγκ το ξεχασμένο στοιχείο που συμπλήρωνε το κενό στο </a:t>
            </a:r>
            <a:r>
              <a:rPr lang="el-GR" sz="2000" dirty="0" smtClean="0">
                <a:solidFill>
                  <a:schemeClr val="accent6">
                    <a:lumMod val="60000"/>
                    <a:lumOff val="40000"/>
                  </a:schemeClr>
                </a:solidFill>
                <a:latin typeface="Bookman Old Style" pitchFamily="18" charset="0"/>
              </a:rPr>
              <a:t>πάζλ </a:t>
            </a:r>
            <a:r>
              <a:rPr lang="el-GR" sz="2000" dirty="0">
                <a:solidFill>
                  <a:schemeClr val="accent6">
                    <a:lumMod val="60000"/>
                    <a:lumOff val="40000"/>
                  </a:schemeClr>
                </a:solidFill>
                <a:latin typeface="Bookman Old Style" pitchFamily="18" charset="0"/>
              </a:rPr>
              <a:t>της ιστορικής συνέχειας από τον αρχαίο γνωστικισμό έως την εμφάνιση και εξέλιξη της επιστήμης της ψυχολογίας στον καιρό του. Στο δοκίμιό του «The Psychology of the Transference» (</a:t>
            </a:r>
            <a:r>
              <a:rPr lang="el-GR" sz="2000" i="1" dirty="0">
                <a:solidFill>
                  <a:schemeClr val="accent6">
                    <a:lumMod val="60000"/>
                    <a:lumOff val="40000"/>
                  </a:schemeClr>
                </a:solidFill>
                <a:latin typeface="Bookman Old Style" pitchFamily="18" charset="0"/>
              </a:rPr>
              <a:t>Η ψυχολογία της μεταβίβασης</a:t>
            </a:r>
            <a:r>
              <a:rPr lang="el-GR" sz="2000" dirty="0">
                <a:solidFill>
                  <a:schemeClr val="accent6">
                    <a:lumMod val="60000"/>
                    <a:lumOff val="40000"/>
                  </a:schemeClr>
                </a:solidFill>
                <a:latin typeface="Bookman Old Style" pitchFamily="18" charset="0"/>
              </a:rPr>
              <a:t>), μια έρευνα για την ψυχολογία της αλχημείας, ο Γιουνγκ συνθέτει </a:t>
            </a:r>
            <a:r>
              <a:rPr lang="el-GR" sz="2000" i="1" dirty="0">
                <a:solidFill>
                  <a:schemeClr val="accent6">
                    <a:lumMod val="60000"/>
                    <a:lumOff val="40000"/>
                  </a:schemeClr>
                </a:solidFill>
                <a:latin typeface="Bookman Old Style" pitchFamily="18" charset="0"/>
              </a:rPr>
              <a:t>«… ένα θαυμάσιο αλφαβητάρι για την ψυχολογική προσέγγιση της </a:t>
            </a:r>
            <a:r>
              <a:rPr lang="el-GR" sz="2000" i="1" dirty="0" smtClean="0">
                <a:solidFill>
                  <a:schemeClr val="accent6">
                    <a:lumMod val="60000"/>
                    <a:lumOff val="40000"/>
                  </a:schemeClr>
                </a:solidFill>
                <a:latin typeface="Bookman Old Style" pitchFamily="18" charset="0"/>
              </a:rPr>
              <a:t>Αλχημείας</a:t>
            </a:r>
            <a:endParaRPr lang="el-GR" sz="2000" dirty="0">
              <a:solidFill>
                <a:schemeClr val="accent6">
                  <a:lumMod val="60000"/>
                  <a:lumOff val="40000"/>
                </a:schemeClr>
              </a:solidFill>
              <a:latin typeface="Bookman Old Style" pitchFamily="18" charset="0"/>
            </a:endParaRPr>
          </a:p>
        </p:txBody>
      </p:sp>
      <p:pic>
        <p:nvPicPr>
          <p:cNvPr id="19458" name="Picture 2" descr="Καρλ Γιουνγκ - Carl Jung"/>
          <p:cNvPicPr>
            <a:picLocks noChangeAspect="1" noChangeArrowheads="1"/>
          </p:cNvPicPr>
          <p:nvPr/>
        </p:nvPicPr>
        <p:blipFill>
          <a:blip r:embed="rId2"/>
          <a:srcRect/>
          <a:stretch>
            <a:fillRect/>
          </a:stretch>
        </p:blipFill>
        <p:spPr bwMode="auto">
          <a:xfrm>
            <a:off x="4786314" y="642918"/>
            <a:ext cx="3581012" cy="557211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57158" y="285728"/>
            <a:ext cx="3786214" cy="6247864"/>
          </a:xfrm>
          <a:prstGeom prst="rect">
            <a:avLst/>
          </a:prstGeom>
          <a:noFill/>
        </p:spPr>
        <p:txBody>
          <a:bodyPr wrap="square" rtlCol="0">
            <a:spAutoFit/>
          </a:bodyPr>
          <a:lstStyle/>
          <a:p>
            <a:r>
              <a:rPr lang="el-GR" sz="2000" i="1" dirty="0">
                <a:solidFill>
                  <a:schemeClr val="accent6">
                    <a:lumMod val="60000"/>
                    <a:lumOff val="40000"/>
                  </a:schemeClr>
                </a:solidFill>
                <a:latin typeface="Bookman Old Style" pitchFamily="18" charset="0"/>
              </a:rPr>
              <a:t>Πρόκειται στην πραγματικότητα για την κατάθεση μιας βαθιάς γνώσης για τον ψυχολογικό μηχανισμό της αγάπης μέσω της διαδικασίας της εναρμόνισης όλων των αντιθέτων, μια διαδικασία συναισθηματική, διανοητική, φυσική και μεταφυσική.»</a:t>
            </a:r>
            <a:r>
              <a:rPr lang="el-GR" sz="2000" dirty="0">
                <a:solidFill>
                  <a:schemeClr val="accent6">
                    <a:lumMod val="60000"/>
                    <a:lumOff val="40000"/>
                  </a:schemeClr>
                </a:solidFill>
                <a:latin typeface="Bookman Old Style" pitchFamily="18" charset="0"/>
              </a:rPr>
              <a:t> </a:t>
            </a:r>
            <a:r>
              <a:rPr lang="el-GR" sz="2000" i="1" dirty="0">
                <a:solidFill>
                  <a:schemeClr val="accent6">
                    <a:lumMod val="60000"/>
                    <a:lumOff val="40000"/>
                  </a:schemeClr>
                </a:solidFill>
                <a:latin typeface="Bookman Old Style" pitchFamily="18" charset="0"/>
              </a:rPr>
              <a:t>(σελ. 85)</a:t>
            </a:r>
            <a:r>
              <a:rPr lang="el-GR" sz="2000" dirty="0">
                <a:solidFill>
                  <a:schemeClr val="accent6">
                    <a:lumMod val="60000"/>
                    <a:lumOff val="40000"/>
                  </a:schemeClr>
                </a:solidFill>
                <a:latin typeface="Bookman Old Style" pitchFamily="18" charset="0"/>
              </a:rPr>
              <a:t>. Στο βιβλίο Mysterium Coniunctionis, ο Γιουνγκ δημοσιεύει τα συμπεράσματά του μετά από πολλά έτη έρευνας πάνω στην αλχημεία και παρουσιάζει μια μελέτη για το «ψυχοσωματικό μυστήριο» αυτό που οι αλχημιστές ονόμαζαν «unus mundus (ένας κόσμος)».</a:t>
            </a:r>
          </a:p>
        </p:txBody>
      </p:sp>
      <p:pic>
        <p:nvPicPr>
          <p:cNvPr id="20482" name="Picture 2" descr="Καρλ Γιουνγκ - Σοφά Λόγια που λένε πολλά για τον εαυτό σου! Αποφθέγματα -  Αφορισμοί"/>
          <p:cNvPicPr>
            <a:picLocks noChangeAspect="1" noChangeArrowheads="1"/>
          </p:cNvPicPr>
          <p:nvPr/>
        </p:nvPicPr>
        <p:blipFill>
          <a:blip r:embed="rId2"/>
          <a:srcRect/>
          <a:stretch>
            <a:fillRect/>
          </a:stretch>
        </p:blipFill>
        <p:spPr bwMode="auto">
          <a:xfrm>
            <a:off x="4214810" y="1428736"/>
            <a:ext cx="4738678" cy="400049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500034" y="642918"/>
            <a:ext cx="8001056" cy="1569660"/>
          </a:xfrm>
          <a:prstGeom prst="rect">
            <a:avLst/>
          </a:prstGeom>
          <a:solidFill>
            <a:schemeClr val="tx1"/>
          </a:solidFill>
        </p:spPr>
        <p:txBody>
          <a:bodyPr wrap="square" rtlCol="0">
            <a:spAutoFit/>
          </a:bodyPr>
          <a:lstStyle/>
          <a:p>
            <a:r>
              <a:rPr lang="el-GR" sz="4800" dirty="0" smtClean="0">
                <a:solidFill>
                  <a:schemeClr val="accent6">
                    <a:lumMod val="75000"/>
                  </a:schemeClr>
                </a:solidFill>
                <a:latin typeface="Bookman Old Style" pitchFamily="18" charset="0"/>
              </a:rPr>
              <a:t>ΕΥΧΑΤΙΣΤΩ ΠΟΛΥ ΓΙΑ ΤΗΝ ΠΑΡΑΚΟΛΟΥΘΗΣΗ!! </a:t>
            </a:r>
            <a:endParaRPr lang="el-GR" sz="4800" dirty="0">
              <a:solidFill>
                <a:schemeClr val="accent6">
                  <a:lumMod val="75000"/>
                </a:schemeClr>
              </a:solidFill>
              <a:latin typeface="Bookman Old Style" pitchFamily="18" charset="0"/>
            </a:endParaRPr>
          </a:p>
        </p:txBody>
      </p:sp>
      <p:pic>
        <p:nvPicPr>
          <p:cNvPr id="21506" name="Picture 2" descr="17 γνωμικά του Καρλ Γιουνγκ για να γνωρίσετε τον δικό σας χαρακτήρα -  Enallaktikos"/>
          <p:cNvPicPr>
            <a:picLocks noChangeAspect="1" noChangeArrowheads="1"/>
          </p:cNvPicPr>
          <p:nvPr/>
        </p:nvPicPr>
        <p:blipFill>
          <a:blip r:embed="rId2"/>
          <a:srcRect/>
          <a:stretch>
            <a:fillRect/>
          </a:stretch>
        </p:blipFill>
        <p:spPr bwMode="auto">
          <a:xfrm>
            <a:off x="785786" y="2285992"/>
            <a:ext cx="7215238" cy="3962358"/>
          </a:xfrm>
          <a:prstGeom prst="rect">
            <a:avLst/>
          </a:prstGeom>
          <a:noFill/>
        </p:spPr>
      </p:pic>
      <p:sp>
        <p:nvSpPr>
          <p:cNvPr id="4" name="3 - TextBox"/>
          <p:cNvSpPr txBox="1"/>
          <p:nvPr/>
        </p:nvSpPr>
        <p:spPr>
          <a:xfrm>
            <a:off x="642910" y="6457890"/>
            <a:ext cx="5715040" cy="400110"/>
          </a:xfrm>
          <a:prstGeom prst="rect">
            <a:avLst/>
          </a:prstGeom>
          <a:noFill/>
        </p:spPr>
        <p:txBody>
          <a:bodyPr wrap="square" rtlCol="0">
            <a:spAutoFit/>
          </a:bodyPr>
          <a:lstStyle/>
          <a:p>
            <a:r>
              <a:rPr lang="el-GR" sz="2000" dirty="0" smtClean="0">
                <a:solidFill>
                  <a:schemeClr val="accent6">
                    <a:lumMod val="60000"/>
                    <a:lumOff val="40000"/>
                  </a:schemeClr>
                </a:solidFill>
                <a:latin typeface="Bookman Old Style" pitchFamily="18" charset="0"/>
              </a:rPr>
              <a:t>ΠΗΓΕΣ {ΒΙΚΙΠΑΙΔΕΙΑ}{</a:t>
            </a:r>
            <a:r>
              <a:rPr lang="en-US" sz="2000" dirty="0" smtClean="0">
                <a:solidFill>
                  <a:schemeClr val="accent6">
                    <a:lumMod val="60000"/>
                    <a:lumOff val="40000"/>
                  </a:schemeClr>
                </a:solidFill>
                <a:latin typeface="Bookman Old Style" pitchFamily="18" charset="0"/>
              </a:rPr>
              <a:t>WICTIONARY}</a:t>
            </a:r>
            <a:r>
              <a:rPr lang="el-GR" sz="2000" dirty="0" smtClean="0">
                <a:solidFill>
                  <a:schemeClr val="accent6">
                    <a:lumMod val="60000"/>
                    <a:lumOff val="40000"/>
                  </a:schemeClr>
                </a:solidFill>
                <a:latin typeface="Bookman Old Style" pitchFamily="18" charset="0"/>
              </a:rPr>
              <a:t> </a:t>
            </a:r>
            <a:endParaRPr lang="el-GR" sz="2000" dirty="0">
              <a:solidFill>
                <a:schemeClr val="accent6">
                  <a:lumMod val="60000"/>
                  <a:lumOff val="40000"/>
                </a:schemeClr>
              </a:solidFill>
              <a:latin typeface="Bookman Old Style" pitchFamily="18"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TotalTime>
  <Words>148</Words>
  <Application>Microsoft Office PowerPoint</Application>
  <PresentationFormat>Προβολή στην οθόνη (4:3)</PresentationFormat>
  <Paragraphs>15</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ΚΩΣΤΑΣ ΟΚΤΑΠΟΔΗΣ</dc:creator>
  <cp:lastModifiedBy>ΚΩΣΤΑΣ ΟΚΤΑΠΟΔΗΣ</cp:lastModifiedBy>
  <cp:revision>2</cp:revision>
  <dcterms:created xsi:type="dcterms:W3CDTF">2025-05-19T18:10:16Z</dcterms:created>
  <dcterms:modified xsi:type="dcterms:W3CDTF">2025-05-19T19:13:43Z</dcterms:modified>
</cp:coreProperties>
</file>