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122637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FC7B969-BB43-4B9E-98CD-86469EB00066}"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317072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311375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233916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248238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C7B969-BB43-4B9E-98CD-86469EB00066}" type="datetimeFigureOut">
              <a:rPr lang="el-GR" smtClean="0"/>
              <a:t>27/4/2025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90256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C7B969-BB43-4B9E-98CD-86469EB00066}" type="datetimeFigureOut">
              <a:rPr lang="el-GR" smtClean="0"/>
              <a:t>27/4/2025</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349103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69263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404858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350205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FC7B969-BB43-4B9E-98CD-86469EB00066}"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403762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FC7B969-BB43-4B9E-98CD-86469EB00066}"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32852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FC7B969-BB43-4B9E-98CD-86469EB00066}" type="datetimeFigureOut">
              <a:rPr lang="el-GR" smtClean="0"/>
              <a:t>27/4/2025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365430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FC7B969-BB43-4B9E-98CD-86469EB00066}" type="datetimeFigureOut">
              <a:rPr lang="el-GR" smtClean="0"/>
              <a:t>27/4/2025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85148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7B969-BB43-4B9E-98CD-86469EB00066}" type="datetimeFigureOut">
              <a:rPr lang="el-GR" smtClean="0"/>
              <a:t>27/4/2025</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5611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FC7B969-BB43-4B9E-98CD-86469EB00066}"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213368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FC7B969-BB43-4B9E-98CD-86469EB00066}"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57629A-5632-4189-A2F6-9633F34331B8}" type="slidenum">
              <a:rPr lang="el-GR" smtClean="0"/>
              <a:t>‹#›</a:t>
            </a:fld>
            <a:endParaRPr lang="el-GR"/>
          </a:p>
        </p:txBody>
      </p:sp>
    </p:spTree>
    <p:extLst>
      <p:ext uri="{BB962C8B-B14F-4D97-AF65-F5344CB8AC3E}">
        <p14:creationId xmlns:p14="http://schemas.microsoft.com/office/powerpoint/2010/main" val="163781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FC7B969-BB43-4B9E-98CD-86469EB00066}" type="datetimeFigureOut">
              <a:rPr lang="el-GR" smtClean="0"/>
              <a:t>27/4/2025</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A57629A-5632-4189-A2F6-9633F34331B8}" type="slidenum">
              <a:rPr lang="el-GR" smtClean="0"/>
              <a:t>‹#›</a:t>
            </a:fld>
            <a:endParaRPr lang="el-GR"/>
          </a:p>
        </p:txBody>
      </p:sp>
    </p:spTree>
    <p:extLst>
      <p:ext uri="{BB962C8B-B14F-4D97-AF65-F5344CB8AC3E}">
        <p14:creationId xmlns:p14="http://schemas.microsoft.com/office/powerpoint/2010/main" val="1602529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1670" y="593151"/>
            <a:ext cx="8825658" cy="2677648"/>
          </a:xfrm>
        </p:spPr>
        <p:txBody>
          <a:bodyPr/>
          <a:lstStyle/>
          <a:p>
            <a:r>
              <a:rPr lang="el-GR" dirty="0" smtClean="0"/>
              <a:t>Αριστοτέλης-</a:t>
            </a:r>
            <a:r>
              <a:rPr lang="el-GR" dirty="0" err="1" smtClean="0"/>
              <a:t>Μεντελέγιεφ</a:t>
            </a:r>
            <a:r>
              <a:rPr lang="el-GR" dirty="0" smtClean="0"/>
              <a:t/>
            </a:r>
            <a:br>
              <a:rPr lang="el-GR" dirty="0" smtClean="0"/>
            </a:br>
            <a:r>
              <a:rPr lang="el-GR" sz="4000" dirty="0" smtClean="0"/>
              <a:t>Όμιλος Χημείας 2024-25</a:t>
            </a:r>
            <a:endParaRPr lang="el-GR" sz="4000" dirty="0"/>
          </a:p>
        </p:txBody>
      </p:sp>
      <p:sp>
        <p:nvSpPr>
          <p:cNvPr id="3" name="Υπότιτλος 2"/>
          <p:cNvSpPr>
            <a:spLocks noGrp="1"/>
          </p:cNvSpPr>
          <p:nvPr>
            <p:ph type="subTitle" idx="1"/>
          </p:nvPr>
        </p:nvSpPr>
        <p:spPr/>
        <p:txBody>
          <a:bodyPr/>
          <a:lstStyle/>
          <a:p>
            <a:r>
              <a:rPr lang="el-GR" dirty="0" err="1" smtClean="0"/>
              <a:t>Νικηφοροσ</a:t>
            </a:r>
            <a:r>
              <a:rPr lang="el-GR" dirty="0" smtClean="0"/>
              <a:t> </a:t>
            </a:r>
            <a:r>
              <a:rPr lang="el-GR" dirty="0" err="1" smtClean="0"/>
              <a:t>δρακοσ</a:t>
            </a:r>
            <a:r>
              <a:rPr lang="el-GR" dirty="0" smtClean="0"/>
              <a:t> – </a:t>
            </a:r>
            <a:r>
              <a:rPr lang="el-GR" dirty="0" err="1" smtClean="0"/>
              <a:t>οδυσσεασ</a:t>
            </a:r>
            <a:r>
              <a:rPr lang="el-GR" dirty="0" smtClean="0"/>
              <a:t> </a:t>
            </a:r>
            <a:r>
              <a:rPr lang="el-GR" dirty="0" err="1" smtClean="0"/>
              <a:t>καρυπογλου</a:t>
            </a:r>
            <a:r>
              <a:rPr lang="el-GR" dirty="0" smtClean="0"/>
              <a:t> – </a:t>
            </a:r>
            <a:r>
              <a:rPr lang="el-GR" dirty="0" err="1" smtClean="0"/>
              <a:t>γιαννησ</a:t>
            </a:r>
            <a:r>
              <a:rPr lang="el-GR" dirty="0" smtClean="0"/>
              <a:t> </a:t>
            </a:r>
            <a:r>
              <a:rPr lang="el-GR" dirty="0" err="1" smtClean="0"/>
              <a:t>γιαννικακησ</a:t>
            </a:r>
            <a:endParaRPr lang="el-GR" dirty="0"/>
          </a:p>
        </p:txBody>
      </p:sp>
    </p:spTree>
    <p:extLst>
      <p:ext uri="{BB962C8B-B14F-4D97-AF65-F5344CB8AC3E}">
        <p14:creationId xmlns:p14="http://schemas.microsoft.com/office/powerpoint/2010/main" val="277735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ΝΤΜΙΤΡΙ ΜΕΝΤΕΛΕΓΙΕΦ</a:t>
            </a:r>
            <a:endParaRPr lang="el-GR" dirty="0"/>
          </a:p>
        </p:txBody>
      </p:sp>
      <p:sp>
        <p:nvSpPr>
          <p:cNvPr id="3" name="Θέση περιεχομένου 2"/>
          <p:cNvSpPr>
            <a:spLocks noGrp="1"/>
          </p:cNvSpPr>
          <p:nvPr>
            <p:ph idx="1"/>
          </p:nvPr>
        </p:nvSpPr>
        <p:spPr>
          <a:xfrm>
            <a:off x="1154954" y="2603500"/>
            <a:ext cx="8067423" cy="3416300"/>
          </a:xfrm>
        </p:spPr>
        <p:txBody>
          <a:bodyPr/>
          <a:lstStyle/>
          <a:p>
            <a:r>
              <a:rPr lang="el-GR" dirty="0"/>
              <a:t>Ο </a:t>
            </a:r>
            <a:r>
              <a:rPr lang="el-GR" dirty="0" err="1"/>
              <a:t>Ντμίτρι</a:t>
            </a:r>
            <a:r>
              <a:rPr lang="el-GR" dirty="0"/>
              <a:t> Ιβάνοβιτς </a:t>
            </a:r>
            <a:r>
              <a:rPr lang="el-GR" dirty="0" err="1"/>
              <a:t>Μεντελέγιεφ</a:t>
            </a:r>
            <a:r>
              <a:rPr lang="el-GR" dirty="0"/>
              <a:t> (ή </a:t>
            </a:r>
            <a:r>
              <a:rPr lang="el-GR" dirty="0" err="1"/>
              <a:t>Μεντελεγιέφ</a:t>
            </a:r>
            <a:r>
              <a:rPr lang="el-GR" dirty="0"/>
              <a:t>) </a:t>
            </a:r>
            <a:r>
              <a:rPr lang="el-GR" dirty="0" smtClean="0"/>
              <a:t>ήταν </a:t>
            </a:r>
            <a:r>
              <a:rPr lang="el-GR" dirty="0"/>
              <a:t>Ρώσος χημικός, περισσότερο γνωστός ως ο δημιουργός του περιοδικού πίνακα των χημικών </a:t>
            </a:r>
            <a:r>
              <a:rPr lang="el-GR" dirty="0" smtClean="0"/>
              <a:t>στοιχείων που γεννήθηκε </a:t>
            </a:r>
            <a:r>
              <a:rPr lang="el-GR" dirty="0"/>
              <a:t>στις 8 Φεβρουαρίου 1834 στο </a:t>
            </a:r>
            <a:r>
              <a:rPr lang="el-GR" dirty="0" err="1"/>
              <a:t>Τομπόλσκ</a:t>
            </a:r>
            <a:r>
              <a:rPr lang="el-GR" dirty="0"/>
              <a:t> στη Ρωσική </a:t>
            </a:r>
            <a:r>
              <a:rPr lang="el-GR" dirty="0" smtClean="0"/>
              <a:t>Αυτοκρατορία. Ασχολήθηκε </a:t>
            </a:r>
            <a:r>
              <a:rPr lang="el-GR" dirty="0"/>
              <a:t>με τη χημεία, τη φυσική, τη μηχανική, ακόμα και με τη </a:t>
            </a:r>
            <a:r>
              <a:rPr lang="el-GR" dirty="0" smtClean="0"/>
              <a:t>μετεωρολογία και ήταν </a:t>
            </a:r>
            <a:r>
              <a:rPr lang="el-GR" dirty="0"/>
              <a:t>μεγάλος υποστηρικτής της επιστημονικής εκπαίδευσης στη </a:t>
            </a:r>
            <a:r>
              <a:rPr lang="el-GR" dirty="0" err="1"/>
              <a:t>Ρωσία.Υπήρξε</a:t>
            </a:r>
            <a:r>
              <a:rPr lang="el-GR" dirty="0"/>
              <a:t> και κρατικός σύμβουλος σε θέματα βιομηχανίας και </a:t>
            </a:r>
            <a:r>
              <a:rPr lang="el-GR" dirty="0" smtClean="0"/>
              <a:t>γεωργίας. </a:t>
            </a:r>
            <a:r>
              <a:rPr lang="el-GR" dirty="0"/>
              <a:t>Π</a:t>
            </a:r>
            <a:r>
              <a:rPr lang="el-GR" dirty="0" smtClean="0"/>
              <a:t>έθανε στις 2 </a:t>
            </a:r>
            <a:r>
              <a:rPr lang="el-GR" dirty="0"/>
              <a:t>Φεβρουαρίου </a:t>
            </a:r>
            <a:r>
              <a:rPr lang="el-GR" dirty="0" smtClean="0"/>
              <a:t>1907 στην </a:t>
            </a:r>
            <a:r>
              <a:rPr lang="el-GR" dirty="0"/>
              <a:t>Αγία </a:t>
            </a:r>
            <a:r>
              <a:rPr lang="el-GR" dirty="0" smtClean="0"/>
              <a:t>Πετρούπολη.</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8946" y="3370217"/>
            <a:ext cx="2659708" cy="3383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94500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ΕΡΓΟ ΤΟΥ-ΠΕΡΙΟΔΙΚΟΣ ΠΙΝΑΚΑΣ</a:t>
            </a:r>
            <a:endParaRPr lang="el-GR" dirty="0"/>
          </a:p>
        </p:txBody>
      </p:sp>
      <p:sp>
        <p:nvSpPr>
          <p:cNvPr id="3" name="Θέση περιεχομένου 2"/>
          <p:cNvSpPr>
            <a:spLocks noGrp="1"/>
          </p:cNvSpPr>
          <p:nvPr>
            <p:ph idx="1"/>
          </p:nvPr>
        </p:nvSpPr>
        <p:spPr>
          <a:xfrm>
            <a:off x="466977" y="2272937"/>
            <a:ext cx="7510075" cy="4585063"/>
          </a:xfrm>
        </p:spPr>
        <p:txBody>
          <a:bodyPr>
            <a:normAutofit/>
          </a:bodyPr>
          <a:lstStyle/>
          <a:p>
            <a:r>
              <a:rPr lang="el-GR" dirty="0" smtClean="0"/>
              <a:t>Το </a:t>
            </a:r>
            <a:r>
              <a:rPr lang="el-GR" dirty="0"/>
              <a:t>1869, ο </a:t>
            </a:r>
            <a:r>
              <a:rPr lang="el-GR" dirty="0" err="1"/>
              <a:t>Μεντελεγιέφ</a:t>
            </a:r>
            <a:r>
              <a:rPr lang="el-GR" dirty="0"/>
              <a:t> παρουσίασε τον πρώτο περιοδικό πίνακα που οργανώνει τα χημικά στοιχεία με βάση τις ατομικές τους μάζες και τις χημικές τους ιδιότητες. </a:t>
            </a:r>
            <a:r>
              <a:rPr lang="el-GR" dirty="0" smtClean="0"/>
              <a:t>Ο </a:t>
            </a:r>
            <a:r>
              <a:rPr lang="el-GR" dirty="0"/>
              <a:t>πίνακας του </a:t>
            </a:r>
            <a:r>
              <a:rPr lang="el-GR" dirty="0" err="1"/>
              <a:t>Μεντελέγιεφ</a:t>
            </a:r>
            <a:r>
              <a:rPr lang="el-GR" dirty="0"/>
              <a:t> ήταν ένα διάγραμμα με έξι οριζόντιες και οκτώ κάθετες </a:t>
            </a:r>
            <a:r>
              <a:rPr lang="el-GR" dirty="0" smtClean="0"/>
              <a:t>στήλες. </a:t>
            </a:r>
            <a:r>
              <a:rPr lang="el-GR" dirty="0"/>
              <a:t>Τοποθέτησε πρώτα τα στοιχεία κατά περιόδους στις οριζόντιες σειρές. Αυτό σημαίνει ότι τα στοιχεία μιας ορισμένης γραμμής παρουσιάζουν κανονική επανάληψη των χημικών ιδιοτήτων. Μετά κατέταξε τα στοιχεία των οριζοντίων γραμμών καθέτως, ώστε κάθε κάθετη στήλη να περιέχει στοιχεία που παρουσιάζουν κάπως όμοιες ιδιότητες. Τις κάθετες αυτές στήλες ονόμασε οικογένειες. Με την κατάρτιση του πίνακα, ο </a:t>
            </a:r>
            <a:r>
              <a:rPr lang="el-GR" dirty="0" err="1"/>
              <a:t>Μεντελέγιεφ</a:t>
            </a:r>
            <a:r>
              <a:rPr lang="el-GR" dirty="0"/>
              <a:t> διαπίστωσε ότι υπήρχαν κενά, δηλαδή άδεια διαστήματα, σε μερικές στήλες. Συμπέρανε ότι τα κενά αυτά έπρεπε να παριστάνουν τα άγνωστα στοιχεία. Πίστευε όμως ότι τα στοιχεία αυτά έπρεπε να βρίσκονται στη γη, αφού ο πίνακας </a:t>
            </a:r>
            <a:r>
              <a:rPr lang="el-GR" dirty="0" err="1"/>
              <a:t>περιοδικότητος</a:t>
            </a:r>
            <a:r>
              <a:rPr lang="el-GR" dirty="0"/>
              <a:t> αποτελούσε νόμο της φύσης.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057" y="3400658"/>
            <a:ext cx="3795032" cy="1890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9871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ΑΛΛΑ ΕΠΙΤΕΥΓΜΑΤΑ</a:t>
            </a:r>
            <a:endParaRPr lang="el-GR" dirty="0"/>
          </a:p>
        </p:txBody>
      </p:sp>
      <p:sp>
        <p:nvSpPr>
          <p:cNvPr id="3" name="Θέση περιεχομένου 2"/>
          <p:cNvSpPr>
            <a:spLocks noGrp="1"/>
          </p:cNvSpPr>
          <p:nvPr>
            <p:ph idx="1"/>
          </p:nvPr>
        </p:nvSpPr>
        <p:spPr>
          <a:xfrm>
            <a:off x="1154954" y="2281646"/>
            <a:ext cx="8825659" cy="4576354"/>
          </a:xfrm>
        </p:spPr>
        <p:txBody>
          <a:bodyPr>
            <a:normAutofit lnSpcReduction="10000"/>
          </a:bodyPr>
          <a:lstStyle/>
          <a:p>
            <a:r>
              <a:rPr lang="el-GR" dirty="0"/>
              <a:t>Ο </a:t>
            </a:r>
            <a:r>
              <a:rPr lang="el-GR" dirty="0" err="1"/>
              <a:t>Μεντελέγιεφ</a:t>
            </a:r>
            <a:r>
              <a:rPr lang="el-GR" dirty="0"/>
              <a:t> πραγματοποίησε και άλλες σημαντικές συνεισφορές στη χημεία, καθώς αύξησε την ανθρώπινη γνώση για τον αιθέρα, τα διαλύματα, το απόλυτο σημείο βρασμού και το πετρέλαιο. Ήταν ένας από τους ιδρυτές της Ρωσικής Χημικής Εταιρείας το 1869 και εργάστηκε πάνω στη θεωρία και την πρακτική του προστατευτισμού του εμπορίου και της γεωργίας</a:t>
            </a:r>
            <a:r>
              <a:rPr lang="el-GR" dirty="0" smtClean="0"/>
              <a:t>.</a:t>
            </a:r>
          </a:p>
          <a:p>
            <a:r>
              <a:rPr lang="el-GR" dirty="0" smtClean="0"/>
              <a:t>Σε </a:t>
            </a:r>
            <a:r>
              <a:rPr lang="el-GR" dirty="0"/>
              <a:t>ένα άλλο τμήμα της φυσικοχημείας, ερεύνησε τη διαστολή των υγρών με τη θερμότητα και επινόησε μία μέθοδο παρόμοια με τον νόμο </a:t>
            </a:r>
            <a:r>
              <a:rPr lang="el-GR" dirty="0" err="1"/>
              <a:t>Γκαι-Λυσάκ</a:t>
            </a:r>
            <a:r>
              <a:rPr lang="el-GR" dirty="0"/>
              <a:t> περί της ισοβαρούς μεταβολής των αερίων, ενώ το 1861 προέβλεψε τη σύλληψη του Τόμας Άντριους για την κρίσιμη θερμοκρασία των αερίων, ορίζοντας το απόλυτο σημείο βρασμού μίας ουσίας ως τη θερμοκρασία στην οποία το υγρό μετατρέπεται σε ατμό, ανεξάρτητα από την πίεση και τον όγκο</a:t>
            </a:r>
            <a:r>
              <a:rPr lang="el-GR" dirty="0" smtClean="0"/>
              <a:t>.</a:t>
            </a:r>
          </a:p>
          <a:p>
            <a:r>
              <a:rPr lang="el-GR" dirty="0"/>
              <a:t>Ο </a:t>
            </a:r>
            <a:r>
              <a:rPr lang="el-GR" dirty="0" err="1"/>
              <a:t>Μεντελέγιεφ</a:t>
            </a:r>
            <a:r>
              <a:rPr lang="el-GR" dirty="0"/>
              <a:t> θεωρείται ο εισηγητής του μετρικού συστήματος στη Ρωσική Αυτοκρατορία. Επίσης μελέτησε την προέλευση του πετρελαίου και κατέληξε στο συμπέρασμα ότι οι υδρογονάνθρακες προέρχονται από μη έμβια ύλη (αβιογένεση) και σχηματίζονται βαθιά μέσα στη γη. </a:t>
            </a:r>
          </a:p>
          <a:p>
            <a:endParaRPr lang="el-GR" dirty="0"/>
          </a:p>
          <a:p>
            <a:endParaRPr lang="el-GR" dirty="0"/>
          </a:p>
        </p:txBody>
      </p:sp>
    </p:spTree>
    <p:extLst>
      <p:ext uri="{BB962C8B-B14F-4D97-AF65-F5344CB8AC3E}">
        <p14:creationId xmlns:p14="http://schemas.microsoft.com/office/powerpoint/2010/main" val="104375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ΑΡΙΣΤΟΤΕΛΗΣ</a:t>
            </a:r>
            <a:endParaRPr lang="el-GR" dirty="0"/>
          </a:p>
        </p:txBody>
      </p:sp>
      <p:sp>
        <p:nvSpPr>
          <p:cNvPr id="3" name="Θέση περιεχομένου 2"/>
          <p:cNvSpPr>
            <a:spLocks noGrp="1"/>
          </p:cNvSpPr>
          <p:nvPr>
            <p:ph idx="1"/>
          </p:nvPr>
        </p:nvSpPr>
        <p:spPr/>
        <p:txBody>
          <a:bodyPr>
            <a:normAutofit/>
          </a:bodyPr>
          <a:lstStyle/>
          <a:p>
            <a:r>
              <a:rPr lang="el-GR" dirty="0"/>
              <a:t>Ο Αριστοτέλης ήταν αρχαίος Έλληνας φιλόσοφος, μαθητής του Πλάτωνα και δάσκαλος του Μεγάλου Αλεξάνδρου. Έζησε τον 4ο αιώνα π.Χ. και θεωρείται από τους θεμελιωτές της δυτικής φιλοσοφίας και επιστήμης. Ίδρυσε το Λύκειο, μία σχολή φιλοσοφίας στην Αθήνα</a:t>
            </a:r>
            <a:r>
              <a:rPr lang="el-GR" dirty="0" smtClean="0"/>
              <a:t>. Ο </a:t>
            </a:r>
            <a:r>
              <a:rPr lang="el-GR" dirty="0"/>
              <a:t>Αριστοτέλης έβαλε τις βάσεις για σχεδόν κάθε επιστημονικό κλάδο της εποχής του — με τρόπους που επηρέασαν βαθιά τη Δύση μέχρι και την </a:t>
            </a:r>
            <a:r>
              <a:rPr lang="el-GR" dirty="0" smtClean="0"/>
              <a:t>Αναγέννηση.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345" y="4397828"/>
            <a:ext cx="3493027" cy="2327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991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ΑΡΙΣΤΟΤΕΛΗΣ ΚΑΙ ΕΠΙΣΤΗΜΕΣ</a:t>
            </a:r>
            <a:endParaRPr lang="el-GR" dirty="0"/>
          </a:p>
        </p:txBody>
      </p:sp>
      <p:sp>
        <p:nvSpPr>
          <p:cNvPr id="3" name="Θέση περιεχομένου 2"/>
          <p:cNvSpPr>
            <a:spLocks noGrp="1"/>
          </p:cNvSpPr>
          <p:nvPr>
            <p:ph idx="1"/>
          </p:nvPr>
        </p:nvSpPr>
        <p:spPr>
          <a:xfrm>
            <a:off x="1154954" y="2603500"/>
            <a:ext cx="8825659" cy="4254500"/>
          </a:xfrm>
        </p:spPr>
        <p:txBody>
          <a:bodyPr>
            <a:normAutofit/>
          </a:bodyPr>
          <a:lstStyle/>
          <a:p>
            <a:r>
              <a:rPr lang="el-GR" dirty="0"/>
              <a:t>Αρχικά,  θεμελίωσε τη συστηματική λογική (συλλογιστική μέθοδος). </a:t>
            </a:r>
            <a:r>
              <a:rPr lang="el-GR" dirty="0" smtClean="0"/>
              <a:t>Επίσης</a:t>
            </a:r>
            <a:r>
              <a:rPr lang="el-GR" dirty="0"/>
              <a:t>, παρατήρησε και ταξινόμησε ζώα, συχνά με εκπληκτική ακρίβεια για την εποχή ενώ μελέτησε κίνηση, αιτίες, το διάστημα και τη δομή της ύλης. Ακόμα, έγραψε για την ανθρώπινη ευτυχία, τις αρετές, και τα πολιτεύματα. Τέλος, αναρωτήθηκε τι είναι η ύπαρξη και τι υπάρχει «πέρα από» τη φυσική πραγματικότητα</a:t>
            </a:r>
            <a:r>
              <a:rPr lang="el-GR" dirty="0" smtClean="0"/>
              <a:t>.</a:t>
            </a:r>
          </a:p>
          <a:p>
            <a:r>
              <a:rPr lang="el-GR" dirty="0"/>
              <a:t>Ο Αριστοτέλης ενσωμάτωσε μια επιστημονική αμφισβήτηση στο έργο του. Αν και δεν είχε τα σύγχρονα επιστημονικά εργαλεία, πίστευε ότι η επιστήμη πρέπει να είναι βασισμένη σε αποδείξεις και ορθολογικές αναλύσεις, όχι σε υποθέσεις ή αποκλειστικά σε μυθολογία. Όταν αντιμετώπιζε παραδοχές ή πεποιθήσεις που δεν ήταν συμβατές με την παρατήρηση ή την εμπειρία, προχωρούσε σε </a:t>
            </a:r>
            <a:r>
              <a:rPr lang="el-GR" dirty="0" err="1"/>
              <a:t>εξορθολογισμό</a:t>
            </a:r>
            <a:r>
              <a:rPr lang="el-GR" dirty="0"/>
              <a:t> των θεωριών.</a:t>
            </a:r>
          </a:p>
          <a:p>
            <a:endParaRPr lang="el-GR" dirty="0"/>
          </a:p>
        </p:txBody>
      </p:sp>
    </p:spTree>
    <p:extLst>
      <p:ext uri="{BB962C8B-B14F-4D97-AF65-F5344CB8AC3E}">
        <p14:creationId xmlns:p14="http://schemas.microsoft.com/office/powerpoint/2010/main" val="15473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ΣΧΕΣΗ ΜΕ ΤΗ ΧΗΜΕΙΑ</a:t>
            </a:r>
            <a:endParaRPr lang="el-GR" dirty="0"/>
          </a:p>
        </p:txBody>
      </p:sp>
      <p:sp>
        <p:nvSpPr>
          <p:cNvPr id="3" name="Θέση περιεχομένου 2"/>
          <p:cNvSpPr>
            <a:spLocks noGrp="1"/>
          </p:cNvSpPr>
          <p:nvPr>
            <p:ph idx="1"/>
          </p:nvPr>
        </p:nvSpPr>
        <p:spPr>
          <a:xfrm>
            <a:off x="1154954" y="2603500"/>
            <a:ext cx="8825659" cy="4254500"/>
          </a:xfrm>
        </p:spPr>
        <p:txBody>
          <a:bodyPr>
            <a:normAutofit/>
          </a:bodyPr>
          <a:lstStyle/>
          <a:p>
            <a:r>
              <a:rPr lang="el-GR" dirty="0" smtClean="0"/>
              <a:t>Ο Αριστοτέλης </a:t>
            </a:r>
            <a:r>
              <a:rPr lang="el-GR" dirty="0"/>
              <a:t>δεν ήταν χημικός με τη σημερινή έννοια, αλλά η φιλοσοφία του είχε σημαντική επίδραση στην πρώιμη σκέψη γύρω από τη φύση της </a:t>
            </a:r>
            <a:r>
              <a:rPr lang="el-GR" dirty="0" smtClean="0"/>
              <a:t>ύλης και την αλχημεία </a:t>
            </a:r>
            <a:r>
              <a:rPr lang="el-GR" dirty="0"/>
              <a:t>— κάτι που αργότερα εξελίχθηκε στη </a:t>
            </a:r>
            <a:r>
              <a:rPr lang="el-GR" dirty="0" smtClean="0"/>
              <a:t>χημεία. Ο </a:t>
            </a:r>
            <a:r>
              <a:rPr lang="el-GR" dirty="0"/>
              <a:t>Αριστοτέλης υιοθέτησε και ανέπτυξε τη θεωρία του Εμπεδοκλή ότι όλη η ύλη αποτελείται από τέσσερα βασικά στοιχεία</a:t>
            </a:r>
            <a:r>
              <a:rPr lang="el-GR" dirty="0" smtClean="0"/>
              <a:t>: Γη Νερό Αέρας Φωτιά. Πίστευε </a:t>
            </a:r>
            <a:r>
              <a:rPr lang="el-GR" dirty="0"/>
              <a:t>ότι όλα τα υλικά αντικείμενα είναι συνδυασμοί αυτών των στοιχείων, και ότι οι μεταβολές στη φύση (όπως η καύση ή η διάλυση) είναι μετατροπές ανάμεσα σε </a:t>
            </a:r>
            <a:r>
              <a:rPr lang="el-GR" dirty="0" smtClean="0"/>
              <a:t>αυτά. Ο </a:t>
            </a:r>
            <a:r>
              <a:rPr lang="el-GR" dirty="0"/>
              <a:t>Αριστοτέλης διαφωνούσε με την ατομική θεωρία του Δημόκριτου, που έλεγε ότι η ύλη αποτελείται από αόρατα και αδιαίρετα άτομα. Αντίθετα, πίστευε ότι η ύλη είναι συνεχής και μπορεί να διαιρείται επ’ </a:t>
            </a:r>
            <a:r>
              <a:rPr lang="el-GR" dirty="0" smtClean="0"/>
              <a:t>άπειρον. Η </a:t>
            </a:r>
            <a:r>
              <a:rPr lang="el-GR" dirty="0"/>
              <a:t>αριστοτελική θεωρία επικράτησε για περίπου 2.000 χρόνια στην Ευρώπη και στον αραβικό κόσμο, επηρεάζοντας την αλχημεία και την πρώιμη επιστημονική σκέψη. Μόνο με την άνοδο της νεότερης επιστήμης (π.χ. </a:t>
            </a:r>
            <a:r>
              <a:rPr lang="el-GR" dirty="0" err="1"/>
              <a:t>Λαβουαζιέ</a:t>
            </a:r>
            <a:r>
              <a:rPr lang="el-GR" dirty="0"/>
              <a:t>, </a:t>
            </a:r>
            <a:r>
              <a:rPr lang="el-GR" dirty="0" err="1"/>
              <a:t>Ντάλτον</a:t>
            </a:r>
            <a:r>
              <a:rPr lang="el-GR" dirty="0"/>
              <a:t>) αντικαταστάθηκε από τη σύγχρονη χημεία.</a:t>
            </a:r>
          </a:p>
        </p:txBody>
      </p:sp>
    </p:spTree>
    <p:extLst>
      <p:ext uri="{BB962C8B-B14F-4D97-AF65-F5344CB8AC3E}">
        <p14:creationId xmlns:p14="http://schemas.microsoft.com/office/powerpoint/2010/main" val="337273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Ευχαριστούμε για την προσοχή σας!!!</a:t>
            </a:r>
            <a:endParaRPr lang="el-GR" dirty="0"/>
          </a:p>
        </p:txBody>
      </p:sp>
      <p:sp>
        <p:nvSpPr>
          <p:cNvPr id="3" name="Υπότιτλος 2"/>
          <p:cNvSpPr>
            <a:spLocks noGrp="1"/>
          </p:cNvSpPr>
          <p:nvPr>
            <p:ph type="subTitle" idx="1"/>
          </p:nvPr>
        </p:nvSpPr>
        <p:spPr/>
        <p:txBody>
          <a:bodyPr/>
          <a:lstStyle/>
          <a:p>
            <a:r>
              <a:rPr lang="el-GR" dirty="0" err="1" smtClean="0"/>
              <a:t>Στειλτε</a:t>
            </a:r>
            <a:r>
              <a:rPr lang="el-GR" dirty="0" smtClean="0"/>
              <a:t> </a:t>
            </a:r>
            <a:r>
              <a:rPr lang="el-GR" smtClean="0"/>
              <a:t>πατουσεσ</a:t>
            </a:r>
            <a:endParaRPr lang="el-GR"/>
          </a:p>
        </p:txBody>
      </p:sp>
    </p:spTree>
    <p:extLst>
      <p:ext uri="{BB962C8B-B14F-4D97-AF65-F5344CB8AC3E}">
        <p14:creationId xmlns:p14="http://schemas.microsoft.com/office/powerpoint/2010/main" val="3418932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81</TotalTime>
  <Words>809</Words>
  <Application>Microsoft Office PowerPoint</Application>
  <PresentationFormat>Ευρεία οθόνη</PresentationFormat>
  <Paragraphs>19</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Century Gothic</vt:lpstr>
      <vt:lpstr>Wingdings 3</vt:lpstr>
      <vt:lpstr>Αίθουσα συσκέψεων "Ιόν"</vt:lpstr>
      <vt:lpstr>Αριστοτέλης-Μεντελέγιεφ Όμιλος Χημείας 2024-25</vt:lpstr>
      <vt:lpstr>ΝΤΜΙΤΡΙ ΜΕΝΤΕΛΕΓΙΕΦ</vt:lpstr>
      <vt:lpstr>ΤΟ ΕΡΓΟ ΤΟΥ-ΠΕΡΙΟΔΙΚΟΣ ΠΙΝΑΚΑΣ</vt:lpstr>
      <vt:lpstr>ΑΛΛΑ ΕΠΙΤΕΥΓΜΑΤΑ</vt:lpstr>
      <vt:lpstr>ΑΡΙΣΤΟΤΕΛΗΣ</vt:lpstr>
      <vt:lpstr>ΑΡΙΣΤΟΤΕΛΗΣ ΚΑΙ ΕΠΙΣΤΗΜΕΣ</vt:lpstr>
      <vt:lpstr>ΣΧΕΣΗ ΜΕ ΤΗ ΧΗΜΕΙΑ</vt:lpstr>
      <vt:lpstr>Ευχαριστούμε για την προσοχή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nik_d</dc:creator>
  <cp:lastModifiedBy>nik_d</cp:lastModifiedBy>
  <cp:revision>10</cp:revision>
  <dcterms:created xsi:type="dcterms:W3CDTF">2025-04-27T14:15:39Z</dcterms:created>
  <dcterms:modified xsi:type="dcterms:W3CDTF">2025-04-27T15:43:33Z</dcterms:modified>
</cp:coreProperties>
</file>