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1" r:id="rId5"/>
    <p:sldId id="262" r:id="rId6"/>
    <p:sldId id="263" r:id="rId7"/>
    <p:sldId id="266" r:id="rId8"/>
    <p:sldId id="267" r:id="rId9"/>
    <p:sldId id="264" r:id="rId10"/>
    <p:sldId id="265" r:id="rId11"/>
    <p:sldId id="26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eni Parpara" initials="EP" lastIdx="1" clrIdx="0">
    <p:extLst>
      <p:ext uri="{19B8F6BF-5375-455C-9EA6-DF929625EA0E}">
        <p15:presenceInfo xmlns:p15="http://schemas.microsoft.com/office/powerpoint/2012/main" userId="7d11203d4814803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9" d="100"/>
          <a:sy n="59" d="100"/>
        </p:scale>
        <p:origin x="1428"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b="1" i="1" dirty="0">
                <a:effectLst>
                  <a:outerShdw blurRad="38100" dist="38100" dir="2700000" algn="tl">
                    <a:srgbClr val="000000">
                      <a:alpha val="43137"/>
                    </a:srgbClr>
                  </a:outerShdw>
                </a:effectLst>
              </a:rPr>
              <a:t>Από </a:t>
            </a:r>
            <a:r>
              <a:rPr b="1" i="1" dirty="0" err="1">
                <a:effectLst>
                  <a:outerShdw blurRad="38100" dist="38100" dir="2700000" algn="tl">
                    <a:srgbClr val="000000">
                      <a:alpha val="43137"/>
                    </a:srgbClr>
                  </a:outerShdw>
                </a:effectLst>
              </a:rPr>
              <a:t>το</a:t>
            </a:r>
            <a:r>
              <a:rPr b="1" i="1" dirty="0">
                <a:effectLst>
                  <a:outerShdw blurRad="38100" dist="38100" dir="2700000" algn="tl">
                    <a:srgbClr val="000000">
                      <a:alpha val="43137"/>
                    </a:srgbClr>
                  </a:outerShdw>
                </a:effectLst>
              </a:rPr>
              <a:t> </a:t>
            </a:r>
            <a:r>
              <a:rPr b="1" i="1" dirty="0" err="1">
                <a:effectLst>
                  <a:outerShdw blurRad="38100" dist="38100" dir="2700000" algn="tl">
                    <a:srgbClr val="000000">
                      <a:alpha val="43137"/>
                    </a:srgbClr>
                  </a:outerShdw>
                </a:effectLst>
              </a:rPr>
              <a:t>Άτομο</a:t>
            </a:r>
            <a:r>
              <a:rPr b="1" i="1" dirty="0">
                <a:effectLst>
                  <a:outerShdw blurRad="38100" dist="38100" dir="2700000" algn="tl">
                    <a:srgbClr val="000000">
                      <a:alpha val="43137"/>
                    </a:srgbClr>
                  </a:outerShdw>
                </a:effectLst>
              </a:rPr>
              <a:t> </a:t>
            </a:r>
            <a:r>
              <a:rPr b="1" i="1" dirty="0" err="1">
                <a:effectLst>
                  <a:outerShdw blurRad="38100" dist="38100" dir="2700000" algn="tl">
                    <a:srgbClr val="000000">
                      <a:alpha val="43137"/>
                    </a:srgbClr>
                  </a:outerShdw>
                </a:effectLst>
              </a:rPr>
              <a:t>του</a:t>
            </a:r>
            <a:r>
              <a:rPr b="1" i="1" dirty="0">
                <a:effectLst>
                  <a:outerShdw blurRad="38100" dist="38100" dir="2700000" algn="tl">
                    <a:srgbClr val="000000">
                      <a:alpha val="43137"/>
                    </a:srgbClr>
                  </a:outerShdw>
                </a:effectLst>
              </a:rPr>
              <a:t> Dalton </a:t>
            </a:r>
            <a:r>
              <a:rPr b="1" i="1" dirty="0" err="1">
                <a:effectLst>
                  <a:outerShdw blurRad="38100" dist="38100" dir="2700000" algn="tl">
                    <a:srgbClr val="000000">
                      <a:alpha val="43137"/>
                    </a:srgbClr>
                  </a:outerShdw>
                </a:effectLst>
              </a:rPr>
              <a:t>έως</a:t>
            </a:r>
            <a:r>
              <a:rPr b="1" i="1" dirty="0">
                <a:effectLst>
                  <a:outerShdw blurRad="38100" dist="38100" dir="2700000" algn="tl">
                    <a:srgbClr val="000000">
                      <a:alpha val="43137"/>
                    </a:srgbClr>
                  </a:outerShdw>
                </a:effectLst>
              </a:rPr>
              <a:t> </a:t>
            </a:r>
            <a:r>
              <a:rPr b="1" i="1" dirty="0" err="1">
                <a:effectLst>
                  <a:outerShdw blurRad="38100" dist="38100" dir="2700000" algn="tl">
                    <a:srgbClr val="000000">
                      <a:alpha val="43137"/>
                    </a:srgbClr>
                  </a:outerShdw>
                </a:effectLst>
              </a:rPr>
              <a:t>την</a:t>
            </a:r>
            <a:r>
              <a:rPr b="1" i="1" dirty="0">
                <a:effectLst>
                  <a:outerShdw blurRad="38100" dist="38100" dir="2700000" algn="tl">
                    <a:srgbClr val="000000">
                      <a:alpha val="43137"/>
                    </a:srgbClr>
                  </a:outerShdw>
                </a:effectLst>
              </a:rPr>
              <a:t> Κβα</a:t>
            </a:r>
            <a:r>
              <a:rPr b="1" i="1" dirty="0" err="1">
                <a:effectLst>
                  <a:outerShdw blurRad="38100" dist="38100" dir="2700000" algn="tl">
                    <a:srgbClr val="000000">
                      <a:alpha val="43137"/>
                    </a:srgbClr>
                  </a:outerShdw>
                </a:effectLst>
              </a:rPr>
              <a:t>ντική</a:t>
            </a:r>
            <a:r>
              <a:rPr b="1" i="1" dirty="0">
                <a:effectLst>
                  <a:outerShdw blurRad="38100" dist="38100" dir="2700000" algn="tl">
                    <a:srgbClr val="000000">
                      <a:alpha val="43137"/>
                    </a:srgbClr>
                  </a:outerShdw>
                </a:effectLst>
              </a:rPr>
              <a:t> </a:t>
            </a:r>
            <a:r>
              <a:rPr b="1" i="1" dirty="0" err="1">
                <a:effectLst>
                  <a:outerShdw blurRad="38100" dist="38100" dir="2700000" algn="tl">
                    <a:srgbClr val="000000">
                      <a:alpha val="43137"/>
                    </a:srgbClr>
                  </a:outerShdw>
                </a:effectLst>
              </a:rPr>
              <a:t>Θεωρί</a:t>
            </a:r>
            <a:r>
              <a:rPr b="1" i="1" dirty="0">
                <a:effectLst>
                  <a:outerShdw blurRad="38100" dist="38100" dir="2700000" algn="tl">
                    <a:srgbClr val="000000">
                      <a:alpha val="43137"/>
                    </a:srgbClr>
                  </a:outerShdw>
                </a:effectLst>
              </a:rPr>
              <a:t>α</a:t>
            </a:r>
          </a:p>
        </p:txBody>
      </p:sp>
      <p:sp>
        <p:nvSpPr>
          <p:cNvPr id="3" name="Subtitle 2"/>
          <p:cNvSpPr>
            <a:spLocks noGrp="1"/>
          </p:cNvSpPr>
          <p:nvPr>
            <p:ph type="subTitle" idx="1"/>
          </p:nvPr>
        </p:nvSpPr>
        <p:spPr/>
        <p:txBody>
          <a:bodyPr/>
          <a:lstStyle/>
          <a:p>
            <a:r>
              <a:rPr i="1" dirty="0" err="1">
                <a:effectLst>
                  <a:outerShdw blurRad="38100" dist="38100" dir="2700000" algn="tl">
                    <a:srgbClr val="000000">
                      <a:alpha val="43137"/>
                    </a:srgbClr>
                  </a:outerShdw>
                </a:effectLst>
              </a:rPr>
              <a:t>Μι</a:t>
            </a:r>
            <a:r>
              <a:rPr i="1" dirty="0">
                <a:effectLst>
                  <a:outerShdw blurRad="38100" dist="38100" dir="2700000" algn="tl">
                    <a:srgbClr val="000000">
                      <a:alpha val="43137"/>
                    </a:srgbClr>
                  </a:outerShdw>
                </a:effectLst>
              </a:rPr>
              <a:t>α Χρονική Αναδρομή στη Θεμελίωση της Σύγχρονης Ατομικής Θεωρίας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800">
                <a:solidFill>
                  <a:srgbClr val="003366"/>
                </a:solidFill>
              </a:defRPr>
            </a:pPr>
            <a:r>
              <a:rPr b="1" dirty="0" err="1">
                <a:effectLst>
                  <a:outerShdw blurRad="38100" dist="38100" dir="2700000" algn="tl">
                    <a:srgbClr val="000000">
                      <a:alpha val="43137"/>
                    </a:srgbClr>
                  </a:outerShdw>
                </a:effectLst>
              </a:rPr>
              <a:t>Μικροσκό</a:t>
            </a:r>
            <a:r>
              <a:rPr b="1" dirty="0">
                <a:effectLst>
                  <a:outerShdw blurRad="38100" dist="38100" dir="2700000" algn="tl">
                    <a:srgbClr val="000000">
                      <a:alpha val="43137"/>
                    </a:srgbClr>
                  </a:outerShdw>
                </a:effectLst>
              </a:rPr>
              <a:t>πιο Σήραγγας STM (1986)</a:t>
            </a:r>
          </a:p>
        </p:txBody>
      </p:sp>
      <p:sp>
        <p:nvSpPr>
          <p:cNvPr id="3" name="Content Placeholder 2"/>
          <p:cNvSpPr>
            <a:spLocks noGrp="1"/>
          </p:cNvSpPr>
          <p:nvPr>
            <p:ph idx="1"/>
          </p:nvPr>
        </p:nvSpPr>
        <p:spPr>
          <a:xfrm>
            <a:off x="457200" y="1166018"/>
            <a:ext cx="8229600" cy="4525963"/>
          </a:xfrm>
        </p:spPr>
        <p:txBody>
          <a:bodyPr/>
          <a:lstStyle/>
          <a:p>
            <a:pPr>
              <a:defRPr sz="2000">
                <a:solidFill>
                  <a:srgbClr val="1E1E1E"/>
                </a:solidFill>
              </a:defRPr>
            </a:pPr>
            <a:r>
              <a:rPr dirty="0" err="1"/>
              <a:t>Οι</a:t>
            </a:r>
            <a:r>
              <a:rPr dirty="0"/>
              <a:t> Binnig και Rohrer α</a:t>
            </a:r>
            <a:r>
              <a:rPr dirty="0" err="1"/>
              <a:t>νέ</a:t>
            </a:r>
            <a:r>
              <a:rPr dirty="0"/>
              <a:t>πτυξαν το Μικροσκόπιο Σήραγγας (STM), το οποίο επιτρέπει την απεικόνιση επιφανειών με ατομική ακρίβεια. </a:t>
            </a:r>
            <a:r>
              <a:rPr dirty="0" err="1"/>
              <a:t>Με</a:t>
            </a:r>
            <a:r>
              <a:rPr dirty="0"/>
              <a:t> </a:t>
            </a:r>
            <a:r>
              <a:rPr dirty="0" err="1"/>
              <a:t>το</a:t>
            </a:r>
            <a:r>
              <a:rPr dirty="0"/>
              <a:t> STM μπ</a:t>
            </a:r>
            <a:r>
              <a:rPr dirty="0" err="1"/>
              <a:t>ορούμε</a:t>
            </a:r>
            <a:r>
              <a:rPr dirty="0"/>
              <a:t> π</a:t>
            </a:r>
            <a:r>
              <a:rPr dirty="0" err="1"/>
              <a:t>λέον</a:t>
            </a:r>
            <a:r>
              <a:rPr dirty="0"/>
              <a:t> να '</a:t>
            </a:r>
            <a:r>
              <a:rPr dirty="0" err="1"/>
              <a:t>δούμε</a:t>
            </a:r>
            <a:r>
              <a:rPr dirty="0"/>
              <a:t>' </a:t>
            </a:r>
            <a:r>
              <a:rPr dirty="0" err="1"/>
              <a:t>άτομ</a:t>
            </a:r>
            <a:r>
              <a:rPr dirty="0"/>
              <a:t>α, αποδεικνύοντας την ύπαρξή τους άμεσα και επιβεβαιώνοντας πειραματικά τα θεωρητικά μοντέλα.</a:t>
            </a:r>
          </a:p>
        </p:txBody>
      </p:sp>
      <p:sp>
        <p:nvSpPr>
          <p:cNvPr id="5" name="Oval 4">
            <a:extLst>
              <a:ext uri="{FF2B5EF4-FFF2-40B4-BE49-F238E27FC236}">
                <a16:creationId xmlns:a16="http://schemas.microsoft.com/office/drawing/2014/main" id="{205B9186-42FA-3A45-ACC7-6F9A0D203468}"/>
              </a:ext>
            </a:extLst>
          </p:cNvPr>
          <p:cNvSpPr/>
          <p:nvPr/>
        </p:nvSpPr>
        <p:spPr>
          <a:xfrm>
            <a:off x="97972" y="3352798"/>
            <a:ext cx="3886199" cy="323056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l-GR" sz="1600" dirty="0"/>
              <a:t>διαπίστωσε ότι ένα μαγνητικό πηνίο θα μπορούσε να ενεργήσει ως φακός για τα ηλεκτρόνια, και ότι ένας τέτοιος φακός ηλεκτρονίων θα μπορούσε να χρησιμοποιηθεί για να λάβει μια εικόνα ενός αντικειμένου που ακτινοβολήθηκε με ηλεκτρόνια</a:t>
            </a:r>
            <a:endParaRPr lang="en-GB" sz="1600" dirty="0"/>
          </a:p>
        </p:txBody>
      </p:sp>
      <p:sp>
        <p:nvSpPr>
          <p:cNvPr id="6" name="TextBox 5">
            <a:extLst>
              <a:ext uri="{FF2B5EF4-FFF2-40B4-BE49-F238E27FC236}">
                <a16:creationId xmlns:a16="http://schemas.microsoft.com/office/drawing/2014/main" id="{9D1AB3F6-5B7D-5344-8162-127F2B1B4DDA}"/>
              </a:ext>
            </a:extLst>
          </p:cNvPr>
          <p:cNvSpPr txBox="1"/>
          <p:nvPr/>
        </p:nvSpPr>
        <p:spPr>
          <a:xfrm>
            <a:off x="751114" y="2906486"/>
            <a:ext cx="2862943" cy="369332"/>
          </a:xfrm>
          <a:prstGeom prst="rect">
            <a:avLst/>
          </a:prstGeom>
          <a:noFill/>
        </p:spPr>
        <p:txBody>
          <a:bodyPr wrap="square" rtlCol="0">
            <a:spAutoFit/>
          </a:bodyPr>
          <a:lstStyle/>
          <a:p>
            <a:r>
              <a:rPr lang="en-GB" b="1" dirty="0"/>
              <a:t>Ernst Ruska</a:t>
            </a:r>
          </a:p>
        </p:txBody>
      </p:sp>
      <p:sp>
        <p:nvSpPr>
          <p:cNvPr id="8" name="Oval 7">
            <a:extLst>
              <a:ext uri="{FF2B5EF4-FFF2-40B4-BE49-F238E27FC236}">
                <a16:creationId xmlns:a16="http://schemas.microsoft.com/office/drawing/2014/main" id="{2711C9B2-1546-9868-31FF-254D6113359F}"/>
              </a:ext>
            </a:extLst>
          </p:cNvPr>
          <p:cNvSpPr/>
          <p:nvPr/>
        </p:nvSpPr>
        <p:spPr>
          <a:xfrm>
            <a:off x="3984171" y="3352798"/>
            <a:ext cx="5159829" cy="323056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l">
              <a:buNone/>
            </a:pPr>
            <a:r>
              <a:rPr lang="en-GB" sz="1600" b="0" i="0" dirty="0">
                <a:solidFill>
                  <a:schemeClr val="bg1"/>
                </a:solidFill>
                <a:effectLst/>
                <a:latin typeface="Arial" panose="020B0604020202020204" pitchFamily="34" charset="0"/>
              </a:rPr>
              <a:t>     </a:t>
            </a:r>
            <a:r>
              <a:rPr lang="el-GR" sz="1600" b="0" i="0" dirty="0">
                <a:solidFill>
                  <a:schemeClr val="bg1"/>
                </a:solidFill>
                <a:effectLst/>
                <a:latin typeface="Arial" panose="020B0604020202020204" pitchFamily="34" charset="0"/>
              </a:rPr>
              <a:t>Το 1981, οι </a:t>
            </a:r>
            <a:r>
              <a:rPr lang="el-GR" sz="1600" b="0" i="0" dirty="0" err="1">
                <a:solidFill>
                  <a:schemeClr val="bg1"/>
                </a:solidFill>
                <a:effectLst/>
                <a:latin typeface="Arial" panose="020B0604020202020204" pitchFamily="34" charset="0"/>
              </a:rPr>
              <a:t>Gerd</a:t>
            </a:r>
            <a:r>
              <a:rPr lang="el-GR" sz="1600" b="0" i="0" dirty="0">
                <a:solidFill>
                  <a:schemeClr val="bg1"/>
                </a:solidFill>
                <a:effectLst/>
                <a:latin typeface="Arial" panose="020B0604020202020204" pitchFamily="34" charset="0"/>
              </a:rPr>
              <a:t> </a:t>
            </a:r>
            <a:r>
              <a:rPr lang="el-GR" sz="1600" b="0" i="0" dirty="0" err="1">
                <a:solidFill>
                  <a:schemeClr val="bg1"/>
                </a:solidFill>
                <a:effectLst/>
                <a:latin typeface="Arial" panose="020B0604020202020204" pitchFamily="34" charset="0"/>
              </a:rPr>
              <a:t>Binnig</a:t>
            </a:r>
            <a:r>
              <a:rPr lang="el-GR" sz="1600" b="0" i="0" dirty="0">
                <a:solidFill>
                  <a:schemeClr val="bg1"/>
                </a:solidFill>
                <a:effectLst/>
                <a:latin typeface="Arial" panose="020B0604020202020204" pitchFamily="34" charset="0"/>
              </a:rPr>
              <a:t> και </a:t>
            </a:r>
            <a:r>
              <a:rPr lang="el-GR" sz="1600" b="0" i="0" dirty="0" err="1">
                <a:solidFill>
                  <a:schemeClr val="bg1"/>
                </a:solidFill>
                <a:effectLst/>
                <a:latin typeface="Arial" panose="020B0604020202020204" pitchFamily="34" charset="0"/>
              </a:rPr>
              <a:t>Heinrich</a:t>
            </a:r>
            <a:r>
              <a:rPr lang="el-GR" sz="1600" b="0" i="0" dirty="0">
                <a:solidFill>
                  <a:schemeClr val="bg1"/>
                </a:solidFill>
                <a:effectLst/>
                <a:latin typeface="Arial" panose="020B0604020202020204" pitchFamily="34" charset="0"/>
              </a:rPr>
              <a:t> </a:t>
            </a:r>
            <a:r>
              <a:rPr lang="el-GR" sz="1600" b="0" i="0" dirty="0" err="1">
                <a:solidFill>
                  <a:schemeClr val="bg1"/>
                </a:solidFill>
                <a:effectLst/>
                <a:latin typeface="Arial" panose="020B0604020202020204" pitchFamily="34" charset="0"/>
              </a:rPr>
              <a:t>Rohrer</a:t>
            </a:r>
            <a:r>
              <a:rPr lang="el-GR" sz="1600" b="0" i="0" dirty="0">
                <a:solidFill>
                  <a:schemeClr val="bg1"/>
                </a:solidFill>
                <a:effectLst/>
                <a:latin typeface="Arial" panose="020B0604020202020204" pitchFamily="34" charset="0"/>
              </a:rPr>
              <a:t> ανακάλυψαν στα εργαστήρια της IBM της Ζυρίχης, ένα νέο μικροσκόπιο που ονομάζεται Μικροσκόπιο Σάρωσης μέσω του φαινομένου Σήραγγας".</a:t>
            </a:r>
          </a:p>
          <a:p>
            <a:pPr algn="l"/>
            <a:r>
              <a:rPr lang="el-GR" sz="1600" b="0" i="0" dirty="0">
                <a:solidFill>
                  <a:schemeClr val="bg1"/>
                </a:solidFill>
                <a:effectLst/>
                <a:latin typeface="Arial" panose="020B0604020202020204" pitchFamily="34" charset="0"/>
              </a:rPr>
              <a:t>Το μικροσκόπιο σάρωσης μέσω του κβαντικού φαινομένου σήραγγας, βασίζεται απολύτως στο κβαντικό φαινόμενο σήραγγας</a:t>
            </a:r>
          </a:p>
          <a:p>
            <a:pPr algn="ctr"/>
            <a:endParaRPr lang="en-GB" dirty="0"/>
          </a:p>
        </p:txBody>
      </p:sp>
      <p:sp>
        <p:nvSpPr>
          <p:cNvPr id="11" name="TextBox 10">
            <a:extLst>
              <a:ext uri="{FF2B5EF4-FFF2-40B4-BE49-F238E27FC236}">
                <a16:creationId xmlns:a16="http://schemas.microsoft.com/office/drawing/2014/main" id="{25A33B0C-E7BE-D4F4-029A-F9C8CD6956BD}"/>
              </a:ext>
            </a:extLst>
          </p:cNvPr>
          <p:cNvSpPr txBox="1"/>
          <p:nvPr/>
        </p:nvSpPr>
        <p:spPr>
          <a:xfrm>
            <a:off x="4909458" y="2830286"/>
            <a:ext cx="3777342" cy="369332"/>
          </a:xfrm>
          <a:prstGeom prst="rect">
            <a:avLst/>
          </a:prstGeom>
          <a:noFill/>
        </p:spPr>
        <p:txBody>
          <a:bodyPr wrap="square" rtlCol="0">
            <a:spAutoFit/>
          </a:bodyPr>
          <a:lstStyle/>
          <a:p>
            <a:r>
              <a:rPr lang="en-GB" b="1" dirty="0"/>
              <a:t>Gerd Binning  &amp; </a:t>
            </a:r>
            <a:r>
              <a:rPr lang="en-GB" b="1" dirty="0" err="1"/>
              <a:t>Heinrichn</a:t>
            </a:r>
            <a:r>
              <a:rPr lang="en-GB" b="1" dirty="0"/>
              <a:t> Rohrer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AA5E568-12E8-59A0-3E5C-401DA044DFE1}"/>
              </a:ext>
            </a:extLst>
          </p:cNvPr>
          <p:cNvPicPr>
            <a:picLocks noChangeAspect="1"/>
          </p:cNvPicPr>
          <p:nvPr/>
        </p:nvPicPr>
        <p:blipFill>
          <a:blip r:embed="rId2"/>
          <a:stretch>
            <a:fillRect/>
          </a:stretch>
        </p:blipFill>
        <p:spPr>
          <a:xfrm>
            <a:off x="0" y="65314"/>
            <a:ext cx="9144000" cy="6858000"/>
          </a:xfrm>
          <a:prstGeom prst="rect">
            <a:avLst/>
          </a:prstGeom>
        </p:spPr>
      </p:pic>
      <p:sp>
        <p:nvSpPr>
          <p:cNvPr id="4" name="TextBox 3">
            <a:extLst>
              <a:ext uri="{FF2B5EF4-FFF2-40B4-BE49-F238E27FC236}">
                <a16:creationId xmlns:a16="http://schemas.microsoft.com/office/drawing/2014/main" id="{ACE76DD6-CF9A-101F-7B69-B68146AAB6F0}"/>
              </a:ext>
            </a:extLst>
          </p:cNvPr>
          <p:cNvSpPr txBox="1"/>
          <p:nvPr/>
        </p:nvSpPr>
        <p:spPr>
          <a:xfrm>
            <a:off x="3390901" y="494611"/>
            <a:ext cx="4550229" cy="369332"/>
          </a:xfrm>
          <a:prstGeom prst="rect">
            <a:avLst/>
          </a:prstGeom>
          <a:solidFill>
            <a:schemeClr val="bg1"/>
          </a:solidFill>
        </p:spPr>
        <p:txBody>
          <a:bodyPr wrap="square" rtlCol="0">
            <a:spAutoFit/>
          </a:bodyPr>
          <a:lstStyle/>
          <a:p>
            <a:r>
              <a:rPr lang="el-GR" dirty="0"/>
              <a:t>Τάσεις ελέγχου για πιεζοηλεκτρικό σωλήνα</a:t>
            </a:r>
            <a:endParaRPr lang="en-GB" dirty="0"/>
          </a:p>
        </p:txBody>
      </p:sp>
      <p:sp>
        <p:nvSpPr>
          <p:cNvPr id="5" name="TextBox 4">
            <a:extLst>
              <a:ext uri="{FF2B5EF4-FFF2-40B4-BE49-F238E27FC236}">
                <a16:creationId xmlns:a16="http://schemas.microsoft.com/office/drawing/2014/main" id="{1A3770C7-9C03-EE8E-289A-17DA266D61FD}"/>
              </a:ext>
            </a:extLst>
          </p:cNvPr>
          <p:cNvSpPr txBox="1"/>
          <p:nvPr/>
        </p:nvSpPr>
        <p:spPr>
          <a:xfrm>
            <a:off x="3384104" y="2275112"/>
            <a:ext cx="2281912" cy="646331"/>
          </a:xfrm>
          <a:prstGeom prst="rect">
            <a:avLst/>
          </a:prstGeom>
          <a:solidFill>
            <a:schemeClr val="bg1"/>
          </a:solidFill>
        </p:spPr>
        <p:txBody>
          <a:bodyPr wrap="square" rtlCol="0">
            <a:spAutoFit/>
          </a:bodyPr>
          <a:lstStyle/>
          <a:p>
            <a:r>
              <a:rPr lang="el-GR" dirty="0"/>
              <a:t>Ενισχυτής ρεύματος σήραγγας</a:t>
            </a:r>
            <a:endParaRPr lang="en-GB" dirty="0"/>
          </a:p>
        </p:txBody>
      </p:sp>
      <p:sp>
        <p:nvSpPr>
          <p:cNvPr id="6" name="TextBox 5">
            <a:extLst>
              <a:ext uri="{FF2B5EF4-FFF2-40B4-BE49-F238E27FC236}">
                <a16:creationId xmlns:a16="http://schemas.microsoft.com/office/drawing/2014/main" id="{19B303ED-9F07-2D9B-C4C5-FC637E3561C0}"/>
              </a:ext>
            </a:extLst>
          </p:cNvPr>
          <p:cNvSpPr txBox="1"/>
          <p:nvPr/>
        </p:nvSpPr>
        <p:spPr>
          <a:xfrm>
            <a:off x="5491845" y="2275112"/>
            <a:ext cx="2705098" cy="646331"/>
          </a:xfrm>
          <a:prstGeom prst="rect">
            <a:avLst/>
          </a:prstGeom>
          <a:solidFill>
            <a:schemeClr val="bg1"/>
          </a:solidFill>
        </p:spPr>
        <p:txBody>
          <a:bodyPr wrap="square" rtlCol="0">
            <a:spAutoFit/>
          </a:bodyPr>
          <a:lstStyle/>
          <a:p>
            <a:r>
              <a:rPr lang="el-GR" dirty="0"/>
              <a:t>Μονάδα ελέγχου απόστασης και σάρωσης</a:t>
            </a:r>
            <a:endParaRPr lang="en-GB" dirty="0"/>
          </a:p>
        </p:txBody>
      </p:sp>
      <p:sp>
        <p:nvSpPr>
          <p:cNvPr id="8" name="TextBox 7">
            <a:extLst>
              <a:ext uri="{FF2B5EF4-FFF2-40B4-BE49-F238E27FC236}">
                <a16:creationId xmlns:a16="http://schemas.microsoft.com/office/drawing/2014/main" id="{16ABF141-DFDF-3D69-469F-2154186ED771}"/>
              </a:ext>
            </a:extLst>
          </p:cNvPr>
          <p:cNvSpPr txBox="1"/>
          <p:nvPr/>
        </p:nvSpPr>
        <p:spPr>
          <a:xfrm rot="16200000">
            <a:off x="1661380" y="1719939"/>
            <a:ext cx="2546007" cy="646331"/>
          </a:xfrm>
          <a:prstGeom prst="rect">
            <a:avLst/>
          </a:prstGeom>
          <a:solidFill>
            <a:schemeClr val="bg1"/>
          </a:solidFill>
        </p:spPr>
        <p:txBody>
          <a:bodyPr wrap="square" rtlCol="0">
            <a:spAutoFit/>
          </a:bodyPr>
          <a:lstStyle/>
          <a:p>
            <a:r>
              <a:rPr lang="el-GR" dirty="0"/>
              <a:t>Πιεζοηλεκτρικός σωλήνας με ηλεκτρόδια</a:t>
            </a:r>
            <a:endParaRPr lang="en-GB" dirty="0"/>
          </a:p>
        </p:txBody>
      </p:sp>
      <p:sp>
        <p:nvSpPr>
          <p:cNvPr id="9" name="TextBox 8">
            <a:extLst>
              <a:ext uri="{FF2B5EF4-FFF2-40B4-BE49-F238E27FC236}">
                <a16:creationId xmlns:a16="http://schemas.microsoft.com/office/drawing/2014/main" id="{6B156652-E8D8-9D9E-8283-47A520E4D862}"/>
              </a:ext>
            </a:extLst>
          </p:cNvPr>
          <p:cNvSpPr txBox="1"/>
          <p:nvPr/>
        </p:nvSpPr>
        <p:spPr>
          <a:xfrm>
            <a:off x="239486" y="4659477"/>
            <a:ext cx="1066800" cy="369332"/>
          </a:xfrm>
          <a:prstGeom prst="rect">
            <a:avLst/>
          </a:prstGeom>
          <a:solidFill>
            <a:srgbClr val="00FFFF"/>
          </a:solidFill>
        </p:spPr>
        <p:txBody>
          <a:bodyPr wrap="square" rtlCol="0">
            <a:spAutoFit/>
          </a:bodyPr>
          <a:lstStyle/>
          <a:p>
            <a:r>
              <a:rPr lang="el-GR"/>
              <a:t>Δείγμα</a:t>
            </a:r>
            <a:endParaRPr lang="en-GB" dirty="0"/>
          </a:p>
        </p:txBody>
      </p:sp>
      <p:sp>
        <p:nvSpPr>
          <p:cNvPr id="10" name="TextBox 9">
            <a:extLst>
              <a:ext uri="{FF2B5EF4-FFF2-40B4-BE49-F238E27FC236}">
                <a16:creationId xmlns:a16="http://schemas.microsoft.com/office/drawing/2014/main" id="{0DB3E69E-E6F4-3656-4C89-2C6AF98DAEA1}"/>
              </a:ext>
            </a:extLst>
          </p:cNvPr>
          <p:cNvSpPr txBox="1"/>
          <p:nvPr/>
        </p:nvSpPr>
        <p:spPr>
          <a:xfrm>
            <a:off x="1093323" y="5221499"/>
            <a:ext cx="1489990" cy="646331"/>
          </a:xfrm>
          <a:prstGeom prst="rect">
            <a:avLst/>
          </a:prstGeom>
          <a:solidFill>
            <a:schemeClr val="bg1"/>
          </a:solidFill>
        </p:spPr>
        <p:txBody>
          <a:bodyPr wrap="square" rtlCol="0">
            <a:spAutoFit/>
          </a:bodyPr>
          <a:lstStyle/>
          <a:p>
            <a:r>
              <a:rPr lang="el-GR" dirty="0"/>
              <a:t>Τάση σήραγγας</a:t>
            </a:r>
            <a:endParaRPr lang="en-GB" dirty="0"/>
          </a:p>
        </p:txBody>
      </p:sp>
      <p:sp>
        <p:nvSpPr>
          <p:cNvPr id="11" name="TextBox 10">
            <a:extLst>
              <a:ext uri="{FF2B5EF4-FFF2-40B4-BE49-F238E27FC236}">
                <a16:creationId xmlns:a16="http://schemas.microsoft.com/office/drawing/2014/main" id="{AF8B4F14-6F3D-767D-55D2-C5E54AC7ABD1}"/>
              </a:ext>
            </a:extLst>
          </p:cNvPr>
          <p:cNvSpPr txBox="1"/>
          <p:nvPr/>
        </p:nvSpPr>
        <p:spPr>
          <a:xfrm>
            <a:off x="6656616" y="5867829"/>
            <a:ext cx="2487384" cy="646331"/>
          </a:xfrm>
          <a:prstGeom prst="rect">
            <a:avLst/>
          </a:prstGeom>
          <a:solidFill>
            <a:schemeClr val="bg1"/>
          </a:solidFill>
        </p:spPr>
        <p:txBody>
          <a:bodyPr wrap="square" rtlCol="0">
            <a:spAutoFit/>
          </a:bodyPr>
          <a:lstStyle/>
          <a:p>
            <a:r>
              <a:rPr lang="el-GR"/>
              <a:t>Επεξεργασία και προβολή δεδομένων</a:t>
            </a:r>
            <a:endParaRPr lang="en-GB" dirty="0"/>
          </a:p>
        </p:txBody>
      </p:sp>
    </p:spTree>
    <p:extLst>
      <p:ext uri="{BB962C8B-B14F-4D97-AF65-F5344CB8AC3E}">
        <p14:creationId xmlns:p14="http://schemas.microsoft.com/office/powerpoint/2010/main" val="1267667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800">
                <a:solidFill>
                  <a:srgbClr val="003366"/>
                </a:solidFill>
              </a:defRPr>
            </a:pPr>
            <a:r>
              <a:rPr b="1" dirty="0">
                <a:effectLst>
                  <a:outerShdw blurRad="38100" dist="38100" dir="2700000" algn="tl">
                    <a:srgbClr val="000000">
                      <a:alpha val="43137"/>
                    </a:srgbClr>
                  </a:outerShdw>
                </a:effectLst>
              </a:rPr>
              <a:t>John Dalton (1808)</a:t>
            </a:r>
          </a:p>
        </p:txBody>
      </p:sp>
      <p:sp>
        <p:nvSpPr>
          <p:cNvPr id="3" name="Content Placeholder 2"/>
          <p:cNvSpPr>
            <a:spLocks noGrp="1"/>
          </p:cNvSpPr>
          <p:nvPr>
            <p:ph idx="1"/>
          </p:nvPr>
        </p:nvSpPr>
        <p:spPr>
          <a:xfrm>
            <a:off x="457200" y="2242457"/>
            <a:ext cx="5323114" cy="3883706"/>
          </a:xfrm>
        </p:spPr>
        <p:txBody>
          <a:bodyPr/>
          <a:lstStyle/>
          <a:p>
            <a:pPr algn="just">
              <a:defRPr sz="2000">
                <a:solidFill>
                  <a:srgbClr val="1E1E1E"/>
                </a:solidFill>
              </a:defRPr>
            </a:pPr>
            <a:r>
              <a:rPr dirty="0"/>
              <a:t>Ο John Dalton π</a:t>
            </a:r>
            <a:r>
              <a:rPr dirty="0" err="1"/>
              <a:t>ρότεινε</a:t>
            </a:r>
            <a:r>
              <a:rPr dirty="0"/>
              <a:t> </a:t>
            </a:r>
            <a:r>
              <a:rPr dirty="0" err="1"/>
              <a:t>την</a:t>
            </a:r>
            <a:r>
              <a:rPr dirty="0"/>
              <a:t> π</a:t>
            </a:r>
            <a:r>
              <a:rPr dirty="0" err="1"/>
              <a:t>ρώτη</a:t>
            </a:r>
            <a:r>
              <a:rPr dirty="0"/>
              <a:t> </a:t>
            </a:r>
            <a:r>
              <a:rPr dirty="0" err="1"/>
              <a:t>σύγχρονη</a:t>
            </a:r>
            <a:r>
              <a:rPr dirty="0"/>
              <a:t> α</a:t>
            </a:r>
            <a:r>
              <a:rPr dirty="0" err="1"/>
              <a:t>τομική</a:t>
            </a:r>
            <a:r>
              <a:rPr dirty="0"/>
              <a:t> </a:t>
            </a:r>
            <a:r>
              <a:rPr dirty="0" err="1"/>
              <a:t>θεωρί</a:t>
            </a:r>
            <a:r>
              <a:rPr dirty="0"/>
              <a:t>α, υποστηρίζοντας ότι όλη η ύλη αποτελείται από μικροσκοπικά και αδιαίρετα άτομα. </a:t>
            </a:r>
            <a:r>
              <a:rPr dirty="0" err="1"/>
              <a:t>Σύμφων</a:t>
            </a:r>
            <a:r>
              <a:rPr dirty="0"/>
              <a:t>α με αυτόν, τα άτομα ενός στοιχείου είναι όμοια μεταξύ τους και διαφέρουν από τα άτομα άλλων στοιχείων, ενώ ενώνονται με απλούς τρόπους για να σχηματίσουν ενώσεις.</a:t>
            </a:r>
          </a:p>
        </p:txBody>
      </p:sp>
      <p:pic>
        <p:nvPicPr>
          <p:cNvPr id="4" name="Picture 3">
            <a:extLst>
              <a:ext uri="{FF2B5EF4-FFF2-40B4-BE49-F238E27FC236}">
                <a16:creationId xmlns:a16="http://schemas.microsoft.com/office/drawing/2014/main" id="{0415BC33-5483-E92B-1FAD-467DAA148063}"/>
              </a:ext>
            </a:extLst>
          </p:cNvPr>
          <p:cNvPicPr>
            <a:picLocks noChangeAspect="1"/>
          </p:cNvPicPr>
          <p:nvPr/>
        </p:nvPicPr>
        <p:blipFill>
          <a:blip r:embed="rId2"/>
          <a:stretch>
            <a:fillRect/>
          </a:stretch>
        </p:blipFill>
        <p:spPr>
          <a:xfrm>
            <a:off x="6226580" y="2242457"/>
            <a:ext cx="2460220" cy="244928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800">
                <a:solidFill>
                  <a:srgbClr val="003366"/>
                </a:solidFill>
              </a:defRPr>
            </a:pPr>
            <a:r>
              <a:rPr b="1" dirty="0">
                <a:effectLst>
                  <a:outerShdw blurRad="38100" dist="38100" dir="2700000" algn="tl">
                    <a:srgbClr val="000000">
                      <a:alpha val="43137"/>
                    </a:srgbClr>
                  </a:outerShdw>
                </a:effectLst>
              </a:rPr>
              <a:t>J.J. Thomson (1897)</a:t>
            </a:r>
          </a:p>
        </p:txBody>
      </p:sp>
      <p:sp>
        <p:nvSpPr>
          <p:cNvPr id="3" name="Content Placeholder 2"/>
          <p:cNvSpPr>
            <a:spLocks noGrp="1"/>
          </p:cNvSpPr>
          <p:nvPr>
            <p:ph idx="1"/>
          </p:nvPr>
        </p:nvSpPr>
        <p:spPr/>
        <p:txBody>
          <a:bodyPr/>
          <a:lstStyle/>
          <a:p>
            <a:pPr>
              <a:defRPr sz="2000">
                <a:solidFill>
                  <a:srgbClr val="1E1E1E"/>
                </a:solidFill>
              </a:defRPr>
            </a:pPr>
            <a:r>
              <a:rPr dirty="0"/>
              <a:t>Ο J.J. Thomson ανα</a:t>
            </a:r>
            <a:r>
              <a:rPr dirty="0" err="1"/>
              <a:t>κάλυψε</a:t>
            </a:r>
            <a:r>
              <a:rPr dirty="0"/>
              <a:t> </a:t>
            </a:r>
            <a:r>
              <a:rPr dirty="0" err="1"/>
              <a:t>το</a:t>
            </a:r>
            <a:r>
              <a:rPr dirty="0"/>
              <a:t> </a:t>
            </a:r>
            <a:r>
              <a:rPr dirty="0" err="1"/>
              <a:t>ηλεκτρόνιο</a:t>
            </a:r>
            <a:r>
              <a:rPr dirty="0"/>
              <a:t> </a:t>
            </a:r>
            <a:r>
              <a:rPr dirty="0" err="1"/>
              <a:t>μέσω</a:t>
            </a:r>
            <a:r>
              <a:rPr dirty="0"/>
              <a:t> π</a:t>
            </a:r>
            <a:r>
              <a:rPr dirty="0" err="1"/>
              <a:t>ειρ</a:t>
            </a:r>
            <a:r>
              <a:rPr dirty="0"/>
              <a:t>αμάτων </a:t>
            </a:r>
            <a:r>
              <a:rPr dirty="0">
                <a:solidFill>
                  <a:srgbClr val="7030A0"/>
                </a:solidFill>
              </a:rPr>
              <a:t>με καθοδικές ακτίνες</a:t>
            </a:r>
            <a:r>
              <a:rPr dirty="0"/>
              <a:t>. </a:t>
            </a:r>
            <a:r>
              <a:rPr dirty="0" err="1"/>
              <a:t>Εισήγ</a:t>
            </a:r>
            <a:r>
              <a:rPr dirty="0"/>
              <a:t>αγε το πρώτο εσωτερικά δομημένο μοντέλο του ατόμου, γνωστό ως 'μοντέλο σταφιδόψωμου', στο οποίο τα αρνητικά ηλεκτρόνια είναι ενσωματωμένα μέσα σε μία θετικά φορτισμένη σφαίρα.</a:t>
            </a:r>
            <a:r>
              <a:rPr lang="el-GR" dirty="0"/>
              <a:t> </a:t>
            </a:r>
          </a:p>
          <a:p>
            <a:pPr>
              <a:defRPr sz="2000">
                <a:solidFill>
                  <a:srgbClr val="1E1E1E"/>
                </a:solidFill>
              </a:defRPr>
            </a:pPr>
            <a:endParaRPr dirty="0"/>
          </a:p>
        </p:txBody>
      </p:sp>
      <p:sp>
        <p:nvSpPr>
          <p:cNvPr id="4" name="TextBox 3">
            <a:extLst>
              <a:ext uri="{FF2B5EF4-FFF2-40B4-BE49-F238E27FC236}">
                <a16:creationId xmlns:a16="http://schemas.microsoft.com/office/drawing/2014/main" id="{09E414D8-3283-4054-6198-64A1D8A40685}"/>
              </a:ext>
            </a:extLst>
          </p:cNvPr>
          <p:cNvSpPr txBox="1"/>
          <p:nvPr/>
        </p:nvSpPr>
        <p:spPr>
          <a:xfrm>
            <a:off x="1273628" y="3254830"/>
            <a:ext cx="3298372" cy="1477328"/>
          </a:xfrm>
          <a:prstGeom prst="rect">
            <a:avLst/>
          </a:prstGeom>
          <a:noFill/>
        </p:spPr>
        <p:txBody>
          <a:bodyPr wrap="square" rtlCol="0">
            <a:spAutoFit/>
          </a:bodyPr>
          <a:lstStyle/>
          <a:p>
            <a:pPr algn="ctr"/>
            <a:r>
              <a:rPr lang="el-GR" dirty="0">
                <a:solidFill>
                  <a:srgbClr val="7030A0"/>
                </a:solidFill>
              </a:rPr>
              <a:t>Καθοδικές ακτίνες ή δέσμη ηλεκτρονίων  είναι ρεύματα ηλεκτρονίων που παρατηρούνται σε σωλήνες εκκένωσης.</a:t>
            </a:r>
            <a:endParaRPr lang="en-GB" dirty="0">
              <a:solidFill>
                <a:srgbClr val="7030A0"/>
              </a:solidFill>
            </a:endParaRPr>
          </a:p>
        </p:txBody>
      </p:sp>
      <p:pic>
        <p:nvPicPr>
          <p:cNvPr id="5" name="Picture 4">
            <a:extLst>
              <a:ext uri="{FF2B5EF4-FFF2-40B4-BE49-F238E27FC236}">
                <a16:creationId xmlns:a16="http://schemas.microsoft.com/office/drawing/2014/main" id="{35C5AB67-8232-3E15-B01D-3CE7D6BEED8F}"/>
              </a:ext>
            </a:extLst>
          </p:cNvPr>
          <p:cNvPicPr>
            <a:picLocks noChangeAspect="1"/>
          </p:cNvPicPr>
          <p:nvPr/>
        </p:nvPicPr>
        <p:blipFill>
          <a:blip r:embed="rId2"/>
          <a:stretch>
            <a:fillRect/>
          </a:stretch>
        </p:blipFill>
        <p:spPr>
          <a:xfrm>
            <a:off x="4572000" y="2950029"/>
            <a:ext cx="4251835" cy="282940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045CB4D-92F8-F082-A780-A06A51E11290}"/>
              </a:ext>
            </a:extLst>
          </p:cNvPr>
          <p:cNvPicPr>
            <a:picLocks noChangeAspect="1"/>
          </p:cNvPicPr>
          <p:nvPr/>
        </p:nvPicPr>
        <p:blipFill>
          <a:blip r:embed="rId2"/>
          <a:stretch>
            <a:fillRect/>
          </a:stretch>
        </p:blipFill>
        <p:spPr>
          <a:xfrm>
            <a:off x="885845" y="1669762"/>
            <a:ext cx="7372310" cy="4128494"/>
          </a:xfrm>
          <a:prstGeom prst="rect">
            <a:avLst/>
          </a:prstGeom>
        </p:spPr>
      </p:pic>
      <p:sp>
        <p:nvSpPr>
          <p:cNvPr id="2" name="Title 1"/>
          <p:cNvSpPr>
            <a:spLocks noGrp="1"/>
          </p:cNvSpPr>
          <p:nvPr>
            <p:ph type="title"/>
          </p:nvPr>
        </p:nvSpPr>
        <p:spPr>
          <a:xfrm>
            <a:off x="613702" y="3968"/>
            <a:ext cx="8229600" cy="1143000"/>
          </a:xfrm>
        </p:spPr>
        <p:txBody>
          <a:bodyPr/>
          <a:lstStyle/>
          <a:p>
            <a:pPr>
              <a:defRPr sz="3800">
                <a:solidFill>
                  <a:srgbClr val="003366"/>
                </a:solidFill>
              </a:defRPr>
            </a:pPr>
            <a:r>
              <a:rPr b="1" dirty="0">
                <a:effectLst>
                  <a:outerShdw blurRad="38100" dist="38100" dir="2700000" algn="tl">
                    <a:srgbClr val="000000">
                      <a:alpha val="43137"/>
                    </a:srgbClr>
                  </a:outerShdw>
                </a:effectLst>
              </a:rPr>
              <a:t>Henry Moseley (1913)</a:t>
            </a:r>
          </a:p>
        </p:txBody>
      </p:sp>
      <p:sp>
        <p:nvSpPr>
          <p:cNvPr id="3" name="Content Placeholder 2"/>
          <p:cNvSpPr>
            <a:spLocks noGrp="1"/>
          </p:cNvSpPr>
          <p:nvPr>
            <p:ph idx="1"/>
          </p:nvPr>
        </p:nvSpPr>
        <p:spPr>
          <a:xfrm>
            <a:off x="729343" y="859971"/>
            <a:ext cx="8229600" cy="4525963"/>
          </a:xfrm>
        </p:spPr>
        <p:txBody>
          <a:bodyPr/>
          <a:lstStyle/>
          <a:p>
            <a:pPr>
              <a:defRPr sz="2000">
                <a:solidFill>
                  <a:srgbClr val="1E1E1E"/>
                </a:solidFill>
              </a:defRPr>
            </a:pPr>
            <a:r>
              <a:rPr dirty="0"/>
              <a:t>Ο Moseley ανα</a:t>
            </a:r>
            <a:r>
              <a:rPr dirty="0" err="1"/>
              <a:t>κάλυψε</a:t>
            </a:r>
            <a:r>
              <a:rPr dirty="0"/>
              <a:t> </a:t>
            </a:r>
            <a:r>
              <a:rPr dirty="0" err="1"/>
              <a:t>ότι</a:t>
            </a:r>
            <a:r>
              <a:rPr dirty="0"/>
              <a:t> η </a:t>
            </a:r>
            <a:r>
              <a:rPr dirty="0" err="1"/>
              <a:t>συχνότητ</a:t>
            </a:r>
            <a:r>
              <a:rPr dirty="0"/>
              <a:t>α των ακτίνων Χ που εκπέμπονται από τα στοιχεία αυξάνεται τακτικά με τον </a:t>
            </a:r>
            <a:r>
              <a:rPr dirty="0">
                <a:solidFill>
                  <a:schemeClr val="accent6">
                    <a:lumMod val="50000"/>
                  </a:schemeClr>
                </a:solidFill>
              </a:rPr>
              <a:t>ατομικό τους αριθμό (Z). </a:t>
            </a:r>
            <a:r>
              <a:rPr dirty="0"/>
              <a:t>Η </a:t>
            </a:r>
            <a:r>
              <a:rPr dirty="0" err="1"/>
              <a:t>εργ</a:t>
            </a:r>
            <a:r>
              <a:rPr dirty="0"/>
              <a:t>ασία του οδήγησε στην αναδιοργάνωση του περιοδικού πίνακα με βάση το Z, και όχι την </a:t>
            </a:r>
            <a:r>
              <a:rPr dirty="0">
                <a:solidFill>
                  <a:schemeClr val="accent2">
                    <a:lumMod val="50000"/>
                  </a:schemeClr>
                </a:solidFill>
              </a:rPr>
              <a:t>ατομική μάζα.</a:t>
            </a:r>
          </a:p>
        </p:txBody>
      </p:sp>
      <p:sp>
        <p:nvSpPr>
          <p:cNvPr id="5" name="TextBox 4">
            <a:extLst>
              <a:ext uri="{FF2B5EF4-FFF2-40B4-BE49-F238E27FC236}">
                <a16:creationId xmlns:a16="http://schemas.microsoft.com/office/drawing/2014/main" id="{F899384A-37F5-6560-0416-7596FA6DEA8D}"/>
              </a:ext>
            </a:extLst>
          </p:cNvPr>
          <p:cNvSpPr txBox="1"/>
          <p:nvPr/>
        </p:nvSpPr>
        <p:spPr>
          <a:xfrm>
            <a:off x="613702" y="4853431"/>
            <a:ext cx="2571750" cy="1477328"/>
          </a:xfrm>
          <a:prstGeom prst="rect">
            <a:avLst/>
          </a:prstGeom>
          <a:solidFill>
            <a:schemeClr val="bg2">
              <a:lumMod val="75000"/>
              <a:alpha val="70000"/>
            </a:schemeClr>
          </a:solidFill>
        </p:spPr>
        <p:txBody>
          <a:bodyPr wrap="square" rtlCol="0">
            <a:spAutoFit/>
          </a:bodyPr>
          <a:lstStyle/>
          <a:p>
            <a:pPr algn="just"/>
            <a:r>
              <a:rPr lang="en-GB" b="1" dirty="0">
                <a:solidFill>
                  <a:schemeClr val="accent2">
                    <a:lumMod val="50000"/>
                  </a:schemeClr>
                </a:solidFill>
              </a:rPr>
              <a:t>(</a:t>
            </a:r>
            <a:r>
              <a:rPr lang="en-GB" b="1" dirty="0" err="1">
                <a:solidFill>
                  <a:schemeClr val="accent2">
                    <a:lumMod val="50000"/>
                  </a:schemeClr>
                </a:solidFill>
              </a:rPr>
              <a:t>Ar</a:t>
            </a:r>
            <a:r>
              <a:rPr lang="en-GB" b="1" dirty="0">
                <a:solidFill>
                  <a:schemeClr val="accent2">
                    <a:lumMod val="50000"/>
                  </a:schemeClr>
                </a:solidFill>
              </a:rPr>
              <a:t>) </a:t>
            </a:r>
            <a:r>
              <a:rPr lang="el-GR" b="1" dirty="0">
                <a:solidFill>
                  <a:schemeClr val="accent2">
                    <a:lumMod val="50000"/>
                  </a:schemeClr>
                </a:solidFill>
              </a:rPr>
              <a:t>ισούται με τη μάζα σε γραμμάρια που περιέχει ένα </a:t>
            </a:r>
            <a:r>
              <a:rPr lang="en-GB" b="1" dirty="0">
                <a:solidFill>
                  <a:schemeClr val="accent2">
                    <a:lumMod val="50000"/>
                  </a:schemeClr>
                </a:solidFill>
              </a:rPr>
              <a:t>mol</a:t>
            </a:r>
            <a:r>
              <a:rPr lang="el-GR" b="1" dirty="0">
                <a:solidFill>
                  <a:schemeClr val="accent2">
                    <a:lumMod val="50000"/>
                  </a:schemeClr>
                </a:solidFill>
              </a:rPr>
              <a:t> ατόμων του ισοτόπου ή του στοιχείου.</a:t>
            </a:r>
            <a:endParaRPr lang="en-GB" b="1" dirty="0">
              <a:solidFill>
                <a:schemeClr val="accent2">
                  <a:lumMod val="50000"/>
                </a:schemeClr>
              </a:solidFill>
            </a:endParaRPr>
          </a:p>
        </p:txBody>
      </p:sp>
      <p:sp>
        <p:nvSpPr>
          <p:cNvPr id="6" name="TextBox 5">
            <a:extLst>
              <a:ext uri="{FF2B5EF4-FFF2-40B4-BE49-F238E27FC236}">
                <a16:creationId xmlns:a16="http://schemas.microsoft.com/office/drawing/2014/main" id="{CAD943DF-36B3-3E5D-2199-91DB524D80BF}"/>
              </a:ext>
            </a:extLst>
          </p:cNvPr>
          <p:cNvSpPr txBox="1"/>
          <p:nvPr/>
        </p:nvSpPr>
        <p:spPr>
          <a:xfrm>
            <a:off x="5301343" y="4782593"/>
            <a:ext cx="3842657" cy="2031325"/>
          </a:xfrm>
          <a:prstGeom prst="rect">
            <a:avLst/>
          </a:prstGeom>
          <a:solidFill>
            <a:schemeClr val="bg2">
              <a:lumMod val="75000"/>
              <a:alpha val="70000"/>
            </a:schemeClr>
          </a:solidFill>
        </p:spPr>
        <p:txBody>
          <a:bodyPr wrap="square" rtlCol="0">
            <a:spAutoFit/>
          </a:bodyPr>
          <a:lstStyle/>
          <a:p>
            <a:r>
              <a:rPr lang="el-GR" b="1" dirty="0">
                <a:solidFill>
                  <a:schemeClr val="accent6">
                    <a:lumMod val="50000"/>
                  </a:schemeClr>
                </a:solidFill>
              </a:rPr>
              <a:t>Ατομικός αριθμός ονομάζεται στην επιστήμη της χημείας και της φυσικής, ο αριθμός των πρωτονίων του πυρήνα ενός ατόμου. Είναι χαρακτηριστικό κάθε χημικού στοιχείου, μιας και είναι αυτό που καθορίζει την ταυτότητά του.</a:t>
            </a:r>
            <a:endParaRPr lang="en-GB" b="1" dirty="0">
              <a:solidFill>
                <a:schemeClr val="accent6">
                  <a:lumMod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800">
                <a:solidFill>
                  <a:srgbClr val="003366"/>
                </a:solidFill>
              </a:defRPr>
            </a:pPr>
            <a:r>
              <a:rPr b="1" dirty="0">
                <a:effectLst>
                  <a:outerShdw blurRad="38100" dist="38100" dir="2700000" algn="tl">
                    <a:srgbClr val="000000">
                      <a:alpha val="43137"/>
                    </a:srgbClr>
                  </a:outerShdw>
                </a:effectLst>
              </a:rPr>
              <a:t>Louis de Broglie (1923)</a:t>
            </a:r>
          </a:p>
        </p:txBody>
      </p:sp>
      <p:sp>
        <p:nvSpPr>
          <p:cNvPr id="3" name="Content Placeholder 2"/>
          <p:cNvSpPr>
            <a:spLocks noGrp="1"/>
          </p:cNvSpPr>
          <p:nvPr>
            <p:ph idx="1"/>
          </p:nvPr>
        </p:nvSpPr>
        <p:spPr>
          <a:xfrm>
            <a:off x="457200" y="1295400"/>
            <a:ext cx="8229600" cy="4525963"/>
          </a:xfrm>
        </p:spPr>
        <p:txBody>
          <a:bodyPr/>
          <a:lstStyle/>
          <a:p>
            <a:pPr>
              <a:defRPr sz="2000">
                <a:solidFill>
                  <a:srgbClr val="1E1E1E"/>
                </a:solidFill>
              </a:defRPr>
            </a:pPr>
            <a:r>
              <a:rPr dirty="0"/>
              <a:t>Ο Louis de Broglie π</a:t>
            </a:r>
            <a:r>
              <a:rPr dirty="0" err="1"/>
              <a:t>ρότεινε</a:t>
            </a:r>
            <a:r>
              <a:rPr dirty="0"/>
              <a:t> </a:t>
            </a:r>
            <a:r>
              <a:rPr dirty="0" err="1"/>
              <a:t>ότι</a:t>
            </a:r>
            <a:r>
              <a:rPr dirty="0"/>
              <a:t> τα </a:t>
            </a:r>
            <a:r>
              <a:rPr dirty="0" err="1"/>
              <a:t>ηλεκτρόνι</a:t>
            </a:r>
            <a:r>
              <a:rPr dirty="0"/>
              <a:t>α και άλλα σωματίδια έχουν κυματικές ιδιότητες. </a:t>
            </a:r>
            <a:r>
              <a:rPr dirty="0" err="1"/>
              <a:t>Αυτή</a:t>
            </a:r>
            <a:r>
              <a:rPr dirty="0"/>
              <a:t> η </a:t>
            </a:r>
            <a:r>
              <a:rPr dirty="0" err="1"/>
              <a:t>κυμ</a:t>
            </a:r>
            <a:r>
              <a:rPr dirty="0"/>
              <a:t>ατοσωματιδιακή δυαδικότητα αποτέλεσε θεμέλιο για την ανάπτυξη της κβαντομηχανικής.</a:t>
            </a:r>
          </a:p>
        </p:txBody>
      </p:sp>
      <p:sp>
        <p:nvSpPr>
          <p:cNvPr id="4" name="TextBox 3">
            <a:extLst>
              <a:ext uri="{FF2B5EF4-FFF2-40B4-BE49-F238E27FC236}">
                <a16:creationId xmlns:a16="http://schemas.microsoft.com/office/drawing/2014/main" id="{F3E520B7-87C3-7AE7-8293-D6E6886D8D25}"/>
              </a:ext>
            </a:extLst>
          </p:cNvPr>
          <p:cNvSpPr txBox="1"/>
          <p:nvPr/>
        </p:nvSpPr>
        <p:spPr>
          <a:xfrm>
            <a:off x="3722914" y="5185956"/>
            <a:ext cx="4735286" cy="923330"/>
          </a:xfrm>
          <a:prstGeom prst="rect">
            <a:avLst/>
          </a:prstGeom>
          <a:noFill/>
        </p:spPr>
        <p:txBody>
          <a:bodyPr wrap="square" rtlCol="0">
            <a:spAutoFit/>
          </a:bodyPr>
          <a:lstStyle/>
          <a:p>
            <a:r>
              <a:rPr lang="el-GR" dirty="0"/>
              <a:t>Το φως και γενικότερα κάθε κινούμενο σωματίδιο παρουσιάζει διττή φύση σωματιδιακή και κυματική</a:t>
            </a:r>
            <a:endParaRPr lang="en-GB" dirty="0"/>
          </a:p>
        </p:txBody>
      </p:sp>
      <p:sp>
        <p:nvSpPr>
          <p:cNvPr id="5" name="TextBox 4">
            <a:extLst>
              <a:ext uri="{FF2B5EF4-FFF2-40B4-BE49-F238E27FC236}">
                <a16:creationId xmlns:a16="http://schemas.microsoft.com/office/drawing/2014/main" id="{75598D6C-9729-4CF7-B48A-E31E5B29810A}"/>
              </a:ext>
            </a:extLst>
          </p:cNvPr>
          <p:cNvSpPr txBox="1"/>
          <p:nvPr/>
        </p:nvSpPr>
        <p:spPr>
          <a:xfrm>
            <a:off x="544286" y="3111363"/>
            <a:ext cx="2743200" cy="1477328"/>
          </a:xfrm>
          <a:prstGeom prst="rect">
            <a:avLst/>
          </a:prstGeom>
          <a:noFill/>
        </p:spPr>
        <p:txBody>
          <a:bodyPr wrap="square" rtlCol="0">
            <a:spAutoFit/>
          </a:bodyPr>
          <a:lstStyle/>
          <a:p>
            <a:r>
              <a:rPr lang="el-GR" dirty="0"/>
              <a:t>Για να εκδηλωθεί ο κυματικός χαρακτήρας πρέπει το σωματίδιο να έχει πολύ μικρή μάζα και μεγάλη ταχύτητα</a:t>
            </a:r>
            <a:endParaRPr lang="en-GB" dirty="0"/>
          </a:p>
        </p:txBody>
      </p:sp>
      <p:pic>
        <p:nvPicPr>
          <p:cNvPr id="7" name="Picture 6">
            <a:extLst>
              <a:ext uri="{FF2B5EF4-FFF2-40B4-BE49-F238E27FC236}">
                <a16:creationId xmlns:a16="http://schemas.microsoft.com/office/drawing/2014/main" id="{3D5F0423-F973-531B-BE73-E219C8DA60E8}"/>
              </a:ext>
            </a:extLst>
          </p:cNvPr>
          <p:cNvPicPr>
            <a:picLocks noChangeAspect="1"/>
          </p:cNvPicPr>
          <p:nvPr/>
        </p:nvPicPr>
        <p:blipFill>
          <a:blip r:embed="rId2"/>
          <a:stretch>
            <a:fillRect/>
          </a:stretch>
        </p:blipFill>
        <p:spPr>
          <a:xfrm>
            <a:off x="3076445" y="2340015"/>
            <a:ext cx="5828069" cy="284594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800">
                <a:solidFill>
                  <a:srgbClr val="003366"/>
                </a:solidFill>
              </a:defRPr>
            </a:pPr>
            <a:r>
              <a:rPr b="1" dirty="0">
                <a:effectLst>
                  <a:outerShdw blurRad="38100" dist="38100" dir="2700000" algn="tl">
                    <a:srgbClr val="000000">
                      <a:alpha val="43137"/>
                    </a:srgbClr>
                  </a:outerShdw>
                </a:effectLst>
              </a:rPr>
              <a:t>Schrödinger &amp; Heisenberg (1926)</a:t>
            </a:r>
          </a:p>
        </p:txBody>
      </p:sp>
      <p:sp>
        <p:nvSpPr>
          <p:cNvPr id="3" name="Content Placeholder 2"/>
          <p:cNvSpPr>
            <a:spLocks noGrp="1"/>
          </p:cNvSpPr>
          <p:nvPr>
            <p:ph idx="1"/>
          </p:nvPr>
        </p:nvSpPr>
        <p:spPr/>
        <p:txBody>
          <a:bodyPr/>
          <a:lstStyle/>
          <a:p>
            <a:pPr>
              <a:defRPr sz="2000">
                <a:solidFill>
                  <a:srgbClr val="1E1E1E"/>
                </a:solidFill>
              </a:defRPr>
            </a:pPr>
            <a:r>
              <a:rPr dirty="0"/>
              <a:t>Ο Schrödinger </a:t>
            </a:r>
            <a:r>
              <a:rPr dirty="0" err="1"/>
              <a:t>δι</a:t>
            </a:r>
            <a:r>
              <a:rPr dirty="0"/>
              <a:t>ατύπωσε μια εξίσωση που περιγράφει την πιθανότητα εύρεσης ενός ηλεκτρονίου σε μια συγκεκριμένη περιοχή του χώρου, αντί για συγκεκριμένες τροχιές. Ο Heisenberg </a:t>
            </a:r>
            <a:r>
              <a:rPr dirty="0" err="1"/>
              <a:t>εισήγ</a:t>
            </a:r>
            <a:r>
              <a:rPr dirty="0"/>
              <a:t>αγε την</a:t>
            </a:r>
            <a:r>
              <a:rPr dirty="0">
                <a:solidFill>
                  <a:schemeClr val="accent5">
                    <a:lumMod val="75000"/>
                  </a:schemeClr>
                </a:solidFill>
              </a:rPr>
              <a:t> Αρχή της Αβεβαιότητας</a:t>
            </a:r>
            <a:r>
              <a:rPr dirty="0"/>
              <a:t>, σύμφωνα με την οποία δεν μπορούμε να γνωρίζουμε ταυτόχρονα με ακρίβεια τη θέση και την ταχύτητα ενός σωματιδίου.</a:t>
            </a:r>
          </a:p>
        </p:txBody>
      </p:sp>
      <p:sp>
        <p:nvSpPr>
          <p:cNvPr id="5" name="TextBox 4">
            <a:extLst>
              <a:ext uri="{FF2B5EF4-FFF2-40B4-BE49-F238E27FC236}">
                <a16:creationId xmlns:a16="http://schemas.microsoft.com/office/drawing/2014/main" id="{96E76537-078E-C18B-B7CB-57A08CF35699}"/>
              </a:ext>
            </a:extLst>
          </p:cNvPr>
          <p:cNvSpPr txBox="1"/>
          <p:nvPr/>
        </p:nvSpPr>
        <p:spPr>
          <a:xfrm>
            <a:off x="5197929" y="3934929"/>
            <a:ext cx="3173186" cy="923330"/>
          </a:xfrm>
          <a:prstGeom prst="rect">
            <a:avLst/>
          </a:prstGeom>
          <a:noFill/>
        </p:spPr>
        <p:txBody>
          <a:bodyPr wrap="square" rtlCol="0">
            <a:spAutoFit/>
          </a:bodyPr>
          <a:lstStyle/>
          <a:p>
            <a:r>
              <a:rPr lang="el-GR" dirty="0">
                <a:solidFill>
                  <a:schemeClr val="accent5">
                    <a:lumMod val="75000"/>
                  </a:schemeClr>
                </a:solidFill>
              </a:rPr>
              <a:t>Η Αρχή της αβεβαιότητας καταρρίπτει το πρότυπο του </a:t>
            </a:r>
            <a:r>
              <a:rPr lang="en-GB" dirty="0">
                <a:solidFill>
                  <a:schemeClr val="accent5">
                    <a:lumMod val="75000"/>
                  </a:schemeClr>
                </a:solidFill>
              </a:rPr>
              <a:t>Bohr</a:t>
            </a:r>
          </a:p>
        </p:txBody>
      </p:sp>
      <p:pic>
        <p:nvPicPr>
          <p:cNvPr id="6" name="Picture 5">
            <a:extLst>
              <a:ext uri="{FF2B5EF4-FFF2-40B4-BE49-F238E27FC236}">
                <a16:creationId xmlns:a16="http://schemas.microsoft.com/office/drawing/2014/main" id="{80F7D28F-DD33-3DAF-FB06-10D092388A04}"/>
              </a:ext>
            </a:extLst>
          </p:cNvPr>
          <p:cNvPicPr>
            <a:picLocks noChangeAspect="1"/>
          </p:cNvPicPr>
          <p:nvPr/>
        </p:nvPicPr>
        <p:blipFill>
          <a:blip r:embed="rId2"/>
          <a:stretch>
            <a:fillRect/>
          </a:stretch>
        </p:blipFill>
        <p:spPr>
          <a:xfrm>
            <a:off x="987878" y="3429000"/>
            <a:ext cx="3793195" cy="23774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DC73ED4-FAE1-7DFA-3C0E-C3D3F84002A9}"/>
              </a:ext>
            </a:extLst>
          </p:cNvPr>
          <p:cNvSpPr>
            <a:spLocks noGrp="1"/>
          </p:cNvSpPr>
          <p:nvPr>
            <p:ph type="subTitle" idx="1"/>
          </p:nvPr>
        </p:nvSpPr>
        <p:spPr>
          <a:xfrm>
            <a:off x="0" y="1186538"/>
            <a:ext cx="8937171" cy="4626429"/>
          </a:xfrm>
        </p:spPr>
        <p:txBody>
          <a:bodyPr>
            <a:normAutofit fontScale="25000" lnSpcReduction="20000"/>
          </a:bodyPr>
          <a:lstStyle/>
          <a:p>
            <a:r>
              <a:rPr lang="el-GR" sz="6400" b="1" dirty="0">
                <a:solidFill>
                  <a:schemeClr val="tx1"/>
                </a:solidFill>
              </a:rPr>
              <a:t>Η αναλογία του ξενοδοχείου χρησιμοποιείται συχνά για να εξηγήσει τις στιβάδες (ενεργειακά επίπεδα), τις </a:t>
            </a:r>
            <a:r>
              <a:rPr lang="el-GR" sz="6400" b="1" dirty="0" err="1">
                <a:solidFill>
                  <a:schemeClr val="tx1"/>
                </a:solidFill>
              </a:rPr>
              <a:t>υποστιβάδες</a:t>
            </a:r>
            <a:r>
              <a:rPr lang="el-GR" sz="6400" b="1" dirty="0">
                <a:solidFill>
                  <a:schemeClr val="tx1"/>
                </a:solidFill>
              </a:rPr>
              <a:t> (s, p, d, f) και τα τροχιακά στο μοντέλο του </a:t>
            </a:r>
            <a:r>
              <a:rPr lang="el-GR" sz="6400" b="1" dirty="0" err="1">
                <a:solidFill>
                  <a:schemeClr val="tx1"/>
                </a:solidFill>
              </a:rPr>
              <a:t>Schrödinger</a:t>
            </a:r>
            <a:r>
              <a:rPr lang="el-GR" sz="6400" b="1" dirty="0">
                <a:solidFill>
                  <a:schemeClr val="tx1"/>
                </a:solidFill>
              </a:rPr>
              <a:t>. </a:t>
            </a:r>
          </a:p>
          <a:p>
            <a:r>
              <a:rPr lang="el-GR" sz="6400" dirty="0">
                <a:solidFill>
                  <a:schemeClr val="tx1"/>
                </a:solidFill>
              </a:rPr>
              <a:t>Αναλογία με Ξενοδοχείο:</a:t>
            </a:r>
          </a:p>
          <a:p>
            <a:r>
              <a:rPr lang="el-GR" sz="6400" dirty="0">
                <a:solidFill>
                  <a:schemeClr val="tx1"/>
                </a:solidFill>
              </a:rPr>
              <a:t>1. </a:t>
            </a:r>
            <a:r>
              <a:rPr lang="el-GR" sz="6400" b="1" dirty="0">
                <a:solidFill>
                  <a:schemeClr val="tx1"/>
                </a:solidFill>
              </a:rPr>
              <a:t>Το Ξενοδοχείο = Το Άτομο</a:t>
            </a:r>
          </a:p>
          <a:p>
            <a:r>
              <a:rPr lang="el-GR" sz="6400" dirty="0">
                <a:solidFill>
                  <a:schemeClr val="tx1"/>
                </a:solidFill>
              </a:rPr>
              <a:t>   - </a:t>
            </a:r>
            <a:r>
              <a:rPr lang="el-GR" sz="6400" b="1" dirty="0">
                <a:solidFill>
                  <a:schemeClr val="tx1"/>
                </a:solidFill>
              </a:rPr>
              <a:t>Κάθε όροφος του ξενοδοχείου αντιστοιχεί σε μια στιβάδα</a:t>
            </a:r>
            <a:r>
              <a:rPr lang="el-GR" sz="6400" dirty="0">
                <a:solidFill>
                  <a:schemeClr val="tx1"/>
                </a:solidFill>
              </a:rPr>
              <a:t> (ενεργειακό επίπεδο, n = 1, 2, 3, ...).  </a:t>
            </a:r>
          </a:p>
          <a:p>
            <a:r>
              <a:rPr lang="el-GR" sz="6400" dirty="0">
                <a:solidFill>
                  <a:schemeClr val="tx1"/>
                </a:solidFill>
              </a:rPr>
              <a:t>   - </a:t>
            </a:r>
            <a:r>
              <a:rPr lang="el-GR" sz="6400" b="1" dirty="0">
                <a:solidFill>
                  <a:schemeClr val="tx1"/>
                </a:solidFill>
              </a:rPr>
              <a:t>Όσο ανεβαίνουμε τους ορόφους, αυξάνεται η ενέργεια των ηλεκτρονίων</a:t>
            </a:r>
            <a:r>
              <a:rPr lang="el-GR" sz="6400" dirty="0">
                <a:solidFill>
                  <a:schemeClr val="tx1"/>
                </a:solidFill>
              </a:rPr>
              <a:t> (όπως και το κόστος του δωματίου σε υψηλότερους ορόφους).</a:t>
            </a:r>
          </a:p>
          <a:p>
            <a:endParaRPr lang="el-GR" sz="6400" dirty="0">
              <a:solidFill>
                <a:schemeClr val="tx1"/>
              </a:solidFill>
            </a:endParaRPr>
          </a:p>
          <a:p>
            <a:r>
              <a:rPr lang="el-GR" sz="6400" dirty="0">
                <a:solidFill>
                  <a:schemeClr val="tx1"/>
                </a:solidFill>
              </a:rPr>
              <a:t>2. </a:t>
            </a:r>
            <a:r>
              <a:rPr lang="el-GR" sz="6400" b="1" dirty="0">
                <a:solidFill>
                  <a:schemeClr val="tx1"/>
                </a:solidFill>
              </a:rPr>
              <a:t>Τα Δωμάτια = Τροχιακά  </a:t>
            </a:r>
          </a:p>
          <a:p>
            <a:r>
              <a:rPr lang="el-GR" sz="6400" dirty="0">
                <a:solidFill>
                  <a:schemeClr val="tx1"/>
                </a:solidFill>
              </a:rPr>
              <a:t>   - Κάθε δωμάτιο αντιστοιχεί σε ένα τροχιακό (όπου τοποθετούνται τα ηλεκτρόνια).  </a:t>
            </a:r>
          </a:p>
          <a:p>
            <a:r>
              <a:rPr lang="el-GR" sz="6400" dirty="0">
                <a:solidFill>
                  <a:schemeClr val="tx1"/>
                </a:solidFill>
              </a:rPr>
              <a:t>   - Κάθε τροχιακό χωρά μέχρι 2 ηλεκτρόνια (</a:t>
            </a:r>
            <a:r>
              <a:rPr lang="el-GR" sz="6400" dirty="0" err="1">
                <a:solidFill>
                  <a:schemeClr val="tx1"/>
                </a:solidFill>
              </a:rPr>
              <a:t>Pauli</a:t>
            </a:r>
            <a:r>
              <a:rPr lang="el-GR" sz="6400" dirty="0">
                <a:solidFill>
                  <a:schemeClr val="tx1"/>
                </a:solidFill>
              </a:rPr>
              <a:t> </a:t>
            </a:r>
            <a:r>
              <a:rPr lang="el-GR" sz="6400" dirty="0" err="1">
                <a:solidFill>
                  <a:schemeClr val="tx1"/>
                </a:solidFill>
              </a:rPr>
              <a:t>exclusion</a:t>
            </a:r>
            <a:r>
              <a:rPr lang="el-GR" sz="6400" dirty="0">
                <a:solidFill>
                  <a:schemeClr val="tx1"/>
                </a:solidFill>
              </a:rPr>
              <a:t> </a:t>
            </a:r>
            <a:r>
              <a:rPr lang="el-GR" sz="6400" dirty="0" err="1">
                <a:solidFill>
                  <a:schemeClr val="tx1"/>
                </a:solidFill>
              </a:rPr>
              <a:t>principle</a:t>
            </a:r>
            <a:r>
              <a:rPr lang="el-GR" sz="6400" dirty="0">
                <a:solidFill>
                  <a:schemeClr val="tx1"/>
                </a:solidFill>
              </a:rPr>
              <a:t>), όπως ένα </a:t>
            </a:r>
            <a:r>
              <a:rPr lang="el-GR" sz="6400" dirty="0" err="1">
                <a:solidFill>
                  <a:schemeClr val="tx1"/>
                </a:solidFill>
              </a:rPr>
              <a:t>διμαέρισμα</a:t>
            </a:r>
            <a:r>
              <a:rPr lang="el-GR" sz="6400" dirty="0">
                <a:solidFill>
                  <a:schemeClr val="tx1"/>
                </a:solidFill>
              </a:rPr>
              <a:t> χωρά 2 επισκέπτες.</a:t>
            </a:r>
          </a:p>
          <a:p>
            <a:r>
              <a:rPr lang="el-GR" sz="6400" dirty="0">
                <a:solidFill>
                  <a:schemeClr val="tx1"/>
                </a:solidFill>
              </a:rPr>
              <a:t>3. Τύποι Διαμερίσματος = </a:t>
            </a:r>
            <a:r>
              <a:rPr lang="el-GR" sz="6400" dirty="0" err="1">
                <a:solidFill>
                  <a:schemeClr val="tx1"/>
                </a:solidFill>
              </a:rPr>
              <a:t>Υποστιβάδες</a:t>
            </a:r>
            <a:r>
              <a:rPr lang="el-GR" sz="6400" dirty="0">
                <a:solidFill>
                  <a:schemeClr val="tx1"/>
                </a:solidFill>
              </a:rPr>
              <a:t> (s, p, d, f) </a:t>
            </a:r>
          </a:p>
          <a:p>
            <a:r>
              <a:rPr lang="el-GR" sz="6400" dirty="0">
                <a:solidFill>
                  <a:schemeClr val="tx1"/>
                </a:solidFill>
              </a:rPr>
              <a:t> - s-</a:t>
            </a:r>
            <a:r>
              <a:rPr lang="el-GR" sz="6400" dirty="0" err="1">
                <a:solidFill>
                  <a:schemeClr val="tx1"/>
                </a:solidFill>
              </a:rPr>
              <a:t>υποστιβάδα</a:t>
            </a:r>
            <a:r>
              <a:rPr lang="el-GR" sz="6400" dirty="0">
                <a:solidFill>
                  <a:schemeClr val="tx1"/>
                </a:solidFill>
              </a:rPr>
              <a:t>: 1 τροχιακό (1 διαμέρισμα).  </a:t>
            </a:r>
          </a:p>
          <a:p>
            <a:r>
              <a:rPr lang="el-GR" sz="6400" dirty="0">
                <a:solidFill>
                  <a:schemeClr val="tx1"/>
                </a:solidFill>
              </a:rPr>
              <a:t>   - p-</a:t>
            </a:r>
            <a:r>
              <a:rPr lang="el-GR" sz="6400" dirty="0" err="1">
                <a:solidFill>
                  <a:schemeClr val="tx1"/>
                </a:solidFill>
              </a:rPr>
              <a:t>υποστιβάδα</a:t>
            </a:r>
            <a:r>
              <a:rPr lang="el-GR" sz="6400" dirty="0">
                <a:solidFill>
                  <a:schemeClr val="tx1"/>
                </a:solidFill>
              </a:rPr>
              <a:t>: 3 τροχιακά (3 διαμερίσματα).  </a:t>
            </a:r>
          </a:p>
          <a:p>
            <a:r>
              <a:rPr lang="el-GR" sz="6400" dirty="0">
                <a:solidFill>
                  <a:schemeClr val="tx1"/>
                </a:solidFill>
              </a:rPr>
              <a:t>   - d-</a:t>
            </a:r>
            <a:r>
              <a:rPr lang="el-GR" sz="6400" dirty="0" err="1">
                <a:solidFill>
                  <a:schemeClr val="tx1"/>
                </a:solidFill>
              </a:rPr>
              <a:t>υποστιβάδα</a:t>
            </a:r>
            <a:r>
              <a:rPr lang="el-GR" sz="6400" dirty="0">
                <a:solidFill>
                  <a:schemeClr val="tx1"/>
                </a:solidFill>
              </a:rPr>
              <a:t>: 5 τροχιακά (5 διαμερίσματα).  </a:t>
            </a:r>
          </a:p>
          <a:p>
            <a:r>
              <a:rPr lang="el-GR" sz="6400" dirty="0">
                <a:solidFill>
                  <a:schemeClr val="tx1"/>
                </a:solidFill>
              </a:rPr>
              <a:t>   - f-</a:t>
            </a:r>
            <a:r>
              <a:rPr lang="el-GR" sz="6400" dirty="0" err="1">
                <a:solidFill>
                  <a:schemeClr val="tx1"/>
                </a:solidFill>
              </a:rPr>
              <a:t>υποστιβάδα</a:t>
            </a:r>
            <a:r>
              <a:rPr lang="el-GR" sz="6400" dirty="0">
                <a:solidFill>
                  <a:schemeClr val="tx1"/>
                </a:solidFill>
              </a:rPr>
              <a:t>: 7 τροχιακά (7 διαμερίσματα).  </a:t>
            </a:r>
          </a:p>
          <a:p>
            <a:endParaRPr lang="el-GR" sz="8000" dirty="0"/>
          </a:p>
          <a:p>
            <a:r>
              <a:rPr lang="el-GR" sz="8000" dirty="0"/>
              <a:t> </a:t>
            </a:r>
          </a:p>
          <a:p>
            <a:endParaRPr lang="en-GB" dirty="0"/>
          </a:p>
        </p:txBody>
      </p:sp>
    </p:spTree>
    <p:extLst>
      <p:ext uri="{BB962C8B-B14F-4D97-AF65-F5344CB8AC3E}">
        <p14:creationId xmlns:p14="http://schemas.microsoft.com/office/powerpoint/2010/main" val="262646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89F0533-400A-5CCA-CCC2-0DE0189D0FBC}"/>
              </a:ext>
            </a:extLst>
          </p:cNvPr>
          <p:cNvSpPr>
            <a:spLocks noGrp="1"/>
          </p:cNvSpPr>
          <p:nvPr>
            <p:ph type="subTitle" idx="1"/>
          </p:nvPr>
        </p:nvSpPr>
        <p:spPr>
          <a:xfrm>
            <a:off x="326571" y="223157"/>
            <a:ext cx="8490858" cy="6411685"/>
          </a:xfrm>
        </p:spPr>
        <p:txBody>
          <a:bodyPr>
            <a:normAutofit fontScale="25000" lnSpcReduction="20000"/>
          </a:bodyPr>
          <a:lstStyle/>
          <a:p>
            <a:r>
              <a:rPr lang="el-GR" dirty="0"/>
              <a:t> </a:t>
            </a:r>
          </a:p>
          <a:p>
            <a:endParaRPr lang="el-GR" dirty="0"/>
          </a:p>
          <a:p>
            <a:endParaRPr lang="el-GR" dirty="0"/>
          </a:p>
          <a:p>
            <a:endParaRPr lang="el-GR" dirty="0"/>
          </a:p>
          <a:p>
            <a:r>
              <a:rPr lang="el-GR" sz="6200" dirty="0">
                <a:solidFill>
                  <a:schemeClr val="tx1"/>
                </a:solidFill>
              </a:rPr>
              <a:t>Παράδειγμα για τους Ορόφους (n):</a:t>
            </a:r>
          </a:p>
          <a:p>
            <a:r>
              <a:rPr lang="el-GR" sz="6200" dirty="0">
                <a:solidFill>
                  <a:schemeClr val="tx1"/>
                </a:solidFill>
              </a:rPr>
              <a:t>- 1ος Όροφος (n=1):  </a:t>
            </a:r>
          </a:p>
          <a:p>
            <a:r>
              <a:rPr lang="el-GR" sz="6200" dirty="0">
                <a:solidFill>
                  <a:schemeClr val="tx1"/>
                </a:solidFill>
              </a:rPr>
              <a:t>  - Μόνο 1 </a:t>
            </a:r>
            <a:r>
              <a:rPr lang="el-GR" sz="6200" dirty="0" err="1">
                <a:solidFill>
                  <a:schemeClr val="tx1"/>
                </a:solidFill>
              </a:rPr>
              <a:t>υποστιβάδα</a:t>
            </a:r>
            <a:r>
              <a:rPr lang="el-GR" sz="6200" dirty="0">
                <a:solidFill>
                  <a:schemeClr val="tx1"/>
                </a:solidFill>
              </a:rPr>
              <a:t> s (1 δωμάτιο: 1s²).  </a:t>
            </a:r>
          </a:p>
          <a:p>
            <a:r>
              <a:rPr lang="el-GR" sz="6200" dirty="0">
                <a:solidFill>
                  <a:schemeClr val="tx1"/>
                </a:solidFill>
              </a:rPr>
              <a:t>  - Χωράει 2 ηλεκτρόνια.</a:t>
            </a:r>
          </a:p>
          <a:p>
            <a:endParaRPr lang="el-GR" sz="6200" dirty="0">
              <a:solidFill>
                <a:schemeClr val="tx1"/>
              </a:solidFill>
            </a:endParaRPr>
          </a:p>
          <a:p>
            <a:r>
              <a:rPr lang="el-GR" sz="6200" b="1" dirty="0">
                <a:solidFill>
                  <a:schemeClr val="tx1"/>
                </a:solidFill>
              </a:rPr>
              <a:t>Σημαντικές Παρατηρήσεις:</a:t>
            </a:r>
          </a:p>
          <a:p>
            <a:r>
              <a:rPr lang="el-GR" sz="6200" u="sng" dirty="0">
                <a:solidFill>
                  <a:schemeClr val="tx1"/>
                </a:solidFill>
              </a:rPr>
              <a:t>1. Σειρά Γέμισης:  </a:t>
            </a:r>
          </a:p>
          <a:p>
            <a:r>
              <a:rPr lang="el-GR" sz="6200" dirty="0">
                <a:solidFill>
                  <a:schemeClr val="tx1"/>
                </a:solidFill>
              </a:rPr>
              <a:t>   </a:t>
            </a:r>
            <a:r>
              <a:rPr lang="el-GR" sz="6200" b="1" dirty="0">
                <a:solidFill>
                  <a:schemeClr val="tx1"/>
                </a:solidFill>
              </a:rPr>
              <a:t>Τα ηλεκτρόνια δεν γεμίζουν πάντα από τον υψηλότερο όροφο πρώτα! Ακολουθούν την σειρά ενέργειας </a:t>
            </a:r>
            <a:r>
              <a:rPr lang="el-GR" sz="6200" dirty="0">
                <a:solidFill>
                  <a:schemeClr val="tx1"/>
                </a:solidFill>
              </a:rPr>
              <a:t>(</a:t>
            </a:r>
            <a:r>
              <a:rPr lang="el-GR" sz="6200" dirty="0" err="1">
                <a:solidFill>
                  <a:schemeClr val="tx1"/>
                </a:solidFill>
              </a:rPr>
              <a:t>Aufbau</a:t>
            </a:r>
            <a:r>
              <a:rPr lang="el-GR" sz="6200" dirty="0">
                <a:solidFill>
                  <a:schemeClr val="tx1"/>
                </a:solidFill>
              </a:rPr>
              <a:t> </a:t>
            </a:r>
            <a:r>
              <a:rPr lang="el-GR" sz="6200" dirty="0" err="1">
                <a:solidFill>
                  <a:schemeClr val="tx1"/>
                </a:solidFill>
              </a:rPr>
              <a:t>principle</a:t>
            </a:r>
            <a:r>
              <a:rPr lang="el-GR" sz="6200" dirty="0">
                <a:solidFill>
                  <a:schemeClr val="tx1"/>
                </a:solidFill>
              </a:rPr>
              <a:t>), π.χ. 4s γεμίζει πριν το 3d.</a:t>
            </a:r>
          </a:p>
          <a:p>
            <a:endParaRPr lang="el-GR" sz="6200" dirty="0">
              <a:solidFill>
                <a:schemeClr val="tx1"/>
              </a:solidFill>
            </a:endParaRPr>
          </a:p>
          <a:p>
            <a:r>
              <a:rPr lang="el-GR" sz="6200" u="sng" dirty="0">
                <a:solidFill>
                  <a:schemeClr val="tx1"/>
                </a:solidFill>
              </a:rPr>
              <a:t>2. Αναπαράσταση:  </a:t>
            </a:r>
          </a:p>
          <a:p>
            <a:r>
              <a:rPr lang="el-GR" sz="6200" dirty="0">
                <a:solidFill>
                  <a:schemeClr val="tx1"/>
                </a:solidFill>
              </a:rPr>
              <a:t>   - Κάθε </a:t>
            </a:r>
            <a:r>
              <a:rPr lang="el-GR" sz="6200" dirty="0" err="1">
                <a:solidFill>
                  <a:schemeClr val="tx1"/>
                </a:solidFill>
              </a:rPr>
              <a:t>υποστιβάδα</a:t>
            </a:r>
            <a:r>
              <a:rPr lang="el-GR" sz="6200" dirty="0">
                <a:solidFill>
                  <a:schemeClr val="tx1"/>
                </a:solidFill>
              </a:rPr>
              <a:t> γράφεται ως αριθμός (n) + γράμμα (s, p, d, f )</a:t>
            </a:r>
          </a:p>
          <a:p>
            <a:r>
              <a:rPr lang="el-GR" sz="6200" dirty="0">
                <a:solidFill>
                  <a:schemeClr val="tx1"/>
                </a:solidFill>
              </a:rPr>
              <a:t>Οπτική Αναπαράσταση:</a:t>
            </a:r>
          </a:p>
          <a:p>
            <a:r>
              <a:rPr lang="el-GR" sz="6200" dirty="0">
                <a:solidFill>
                  <a:schemeClr val="tx1"/>
                </a:solidFill>
              </a:rPr>
              <a:t>Όροφος (n)       |    </a:t>
            </a:r>
            <a:r>
              <a:rPr lang="el-GR" sz="6200" dirty="0" err="1">
                <a:solidFill>
                  <a:schemeClr val="tx1"/>
                </a:solidFill>
              </a:rPr>
              <a:t>Υποστιβάδες</a:t>
            </a:r>
            <a:r>
              <a:rPr lang="el-GR" sz="6200" dirty="0">
                <a:solidFill>
                  <a:schemeClr val="tx1"/>
                </a:solidFill>
              </a:rPr>
              <a:t> |     Σύνολο ηλεκτρονίων</a:t>
            </a:r>
          </a:p>
          <a:p>
            <a:endParaRPr lang="el-GR" sz="6200" dirty="0">
              <a:solidFill>
                <a:schemeClr val="tx1"/>
              </a:solidFill>
            </a:endParaRPr>
          </a:p>
          <a:p>
            <a:r>
              <a:rPr lang="el-GR" sz="6200" dirty="0">
                <a:solidFill>
                  <a:schemeClr val="tx1"/>
                </a:solidFill>
              </a:rPr>
              <a:t>n=1        | 1s² |            2</a:t>
            </a:r>
          </a:p>
          <a:p>
            <a:r>
              <a:rPr lang="el-GR" sz="6200" dirty="0">
                <a:solidFill>
                  <a:schemeClr val="tx1"/>
                </a:solidFill>
              </a:rPr>
              <a:t>n=2          | 2s² 2p⁶ |            8</a:t>
            </a:r>
          </a:p>
          <a:p>
            <a:r>
              <a:rPr lang="el-GR" sz="6200" dirty="0">
                <a:solidFill>
                  <a:schemeClr val="tx1"/>
                </a:solidFill>
              </a:rPr>
              <a:t>n=3                  | 3s² 3p⁶ 3d¹⁰ |                  18</a:t>
            </a:r>
          </a:p>
          <a:p>
            <a:r>
              <a:rPr lang="el-GR" sz="6200" dirty="0">
                <a:solidFill>
                  <a:schemeClr val="tx1"/>
                </a:solidFill>
              </a:rPr>
              <a:t>n=4                            | 4s² 4p⁶ 4d¹⁰ 4f¹⁴ |                         32</a:t>
            </a:r>
          </a:p>
          <a:p>
            <a:r>
              <a:rPr lang="el-GR" sz="6200" b="1" dirty="0">
                <a:solidFill>
                  <a:schemeClr val="tx1"/>
                </a:solidFill>
              </a:rPr>
              <a:t>`Αυτή η αναλογία βοηθά να θυμόμαστε ότι:</a:t>
            </a:r>
          </a:p>
          <a:p>
            <a:r>
              <a:rPr lang="el-GR" sz="6200" dirty="0">
                <a:solidFill>
                  <a:schemeClr val="tx1"/>
                </a:solidFill>
              </a:rPr>
              <a:t>- Κάθε "όροφος" έχει διαφορετικό αριθμό δωματίων (τροχιακών).</a:t>
            </a:r>
          </a:p>
          <a:p>
            <a:r>
              <a:rPr lang="el-GR" sz="6200" dirty="0">
                <a:solidFill>
                  <a:schemeClr val="tx1"/>
                </a:solidFill>
              </a:rPr>
              <a:t>- Τα ηλεκτρόνια "καταλαμβάνουν δωμάτια" από τα πιο φθηνά (χαμηλής ενέργειας) προς τα ακριβά.</a:t>
            </a:r>
          </a:p>
          <a:p>
            <a:endParaRPr lang="en-GB" dirty="0"/>
          </a:p>
        </p:txBody>
      </p:sp>
    </p:spTree>
    <p:extLst>
      <p:ext uri="{BB962C8B-B14F-4D97-AF65-F5344CB8AC3E}">
        <p14:creationId xmlns:p14="http://schemas.microsoft.com/office/powerpoint/2010/main" val="2943245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800">
                <a:solidFill>
                  <a:srgbClr val="003366"/>
                </a:solidFill>
              </a:defRPr>
            </a:pPr>
            <a:r>
              <a:rPr b="1" dirty="0">
                <a:effectLst>
                  <a:outerShdw blurRad="38100" dist="38100" dir="2700000" algn="tl">
                    <a:srgbClr val="000000">
                      <a:alpha val="43137"/>
                    </a:srgbClr>
                  </a:outerShdw>
                </a:effectLst>
              </a:rPr>
              <a:t>James Chadwick (1932)</a:t>
            </a:r>
          </a:p>
        </p:txBody>
      </p:sp>
      <p:sp>
        <p:nvSpPr>
          <p:cNvPr id="3" name="Content Placeholder 2"/>
          <p:cNvSpPr>
            <a:spLocks noGrp="1"/>
          </p:cNvSpPr>
          <p:nvPr>
            <p:ph idx="1"/>
          </p:nvPr>
        </p:nvSpPr>
        <p:spPr>
          <a:xfrm>
            <a:off x="1001486" y="2096746"/>
            <a:ext cx="3429000" cy="3448278"/>
          </a:xfrm>
        </p:spPr>
        <p:txBody>
          <a:bodyPr/>
          <a:lstStyle/>
          <a:p>
            <a:pPr>
              <a:defRPr sz="2000">
                <a:solidFill>
                  <a:srgbClr val="1E1E1E"/>
                </a:solidFill>
              </a:defRPr>
            </a:pPr>
            <a:r>
              <a:rPr dirty="0"/>
              <a:t>Ο Chadwick επιβεβα</a:t>
            </a:r>
            <a:r>
              <a:rPr dirty="0" err="1"/>
              <a:t>ίωσε</a:t>
            </a:r>
            <a:r>
              <a:rPr dirty="0"/>
              <a:t> </a:t>
            </a:r>
            <a:r>
              <a:rPr dirty="0" err="1"/>
              <a:t>την</a:t>
            </a:r>
            <a:r>
              <a:rPr dirty="0"/>
              <a:t> ύπα</a:t>
            </a:r>
            <a:r>
              <a:rPr dirty="0" err="1"/>
              <a:t>ρξη</a:t>
            </a:r>
            <a:r>
              <a:rPr dirty="0"/>
              <a:t> </a:t>
            </a:r>
            <a:r>
              <a:rPr dirty="0" err="1"/>
              <a:t>του</a:t>
            </a:r>
            <a:r>
              <a:rPr dirty="0"/>
              <a:t> </a:t>
            </a:r>
            <a:r>
              <a:rPr dirty="0" err="1"/>
              <a:t>νετρονίου</a:t>
            </a:r>
            <a:r>
              <a:rPr dirty="0"/>
              <a:t>, </a:t>
            </a:r>
            <a:r>
              <a:rPr dirty="0" err="1"/>
              <a:t>ενός</a:t>
            </a:r>
            <a:r>
              <a:rPr dirty="0"/>
              <a:t> </a:t>
            </a:r>
            <a:r>
              <a:rPr dirty="0" err="1"/>
              <a:t>ουδέτερου</a:t>
            </a:r>
            <a:r>
              <a:rPr dirty="0"/>
              <a:t> </a:t>
            </a:r>
            <a:r>
              <a:rPr dirty="0" err="1"/>
              <a:t>σωμ</a:t>
            </a:r>
            <a:r>
              <a:rPr dirty="0"/>
              <a:t>ατιδίου που βρίσκεται στον πυρήνα μαζί με τα πρωτόνια. Η ανα</a:t>
            </a:r>
            <a:r>
              <a:rPr dirty="0" err="1"/>
              <a:t>κάλυψη</a:t>
            </a:r>
            <a:r>
              <a:rPr dirty="0"/>
              <a:t> α</a:t>
            </a:r>
            <a:r>
              <a:rPr dirty="0" err="1"/>
              <a:t>υτή</a:t>
            </a:r>
            <a:r>
              <a:rPr dirty="0"/>
              <a:t> </a:t>
            </a:r>
            <a:r>
              <a:rPr dirty="0" err="1"/>
              <a:t>εξηγεί</a:t>
            </a:r>
            <a:r>
              <a:rPr dirty="0"/>
              <a:t> </a:t>
            </a:r>
            <a:r>
              <a:rPr dirty="0" err="1"/>
              <a:t>την</a:t>
            </a:r>
            <a:r>
              <a:rPr dirty="0"/>
              <a:t> ύπα</a:t>
            </a:r>
            <a:r>
              <a:rPr dirty="0" err="1"/>
              <a:t>ρξη</a:t>
            </a:r>
            <a:r>
              <a:rPr dirty="0"/>
              <a:t> </a:t>
            </a:r>
            <a:r>
              <a:rPr dirty="0" err="1"/>
              <a:t>ισοτό</a:t>
            </a:r>
            <a:r>
              <a:rPr dirty="0"/>
              <a:t>πων και ολοκληρώνει την εικόνα της δομής του ατόμου.</a:t>
            </a:r>
          </a:p>
        </p:txBody>
      </p:sp>
      <p:pic>
        <p:nvPicPr>
          <p:cNvPr id="4" name="Picture 3">
            <a:extLst>
              <a:ext uri="{FF2B5EF4-FFF2-40B4-BE49-F238E27FC236}">
                <a16:creationId xmlns:a16="http://schemas.microsoft.com/office/drawing/2014/main" id="{990C7793-9D5D-B180-B9FB-A177A208B909}"/>
              </a:ext>
            </a:extLst>
          </p:cNvPr>
          <p:cNvPicPr>
            <a:picLocks noChangeAspect="1"/>
          </p:cNvPicPr>
          <p:nvPr/>
        </p:nvPicPr>
        <p:blipFill>
          <a:blip r:embed="rId2"/>
          <a:stretch>
            <a:fillRect/>
          </a:stretch>
        </p:blipFill>
        <p:spPr>
          <a:xfrm>
            <a:off x="5047569" y="1937656"/>
            <a:ext cx="3035754" cy="405288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109</TotalTime>
  <Words>952</Words>
  <Application>Microsoft Office PowerPoint</Application>
  <PresentationFormat>On-screen Show (4:3)</PresentationFormat>
  <Paragraphs>75</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Από το Άτομο του Dalton έως την Κβαντική Θεωρία</vt:lpstr>
      <vt:lpstr>John Dalton (1808)</vt:lpstr>
      <vt:lpstr>J.J. Thomson (1897)</vt:lpstr>
      <vt:lpstr>Henry Moseley (1913)</vt:lpstr>
      <vt:lpstr>Louis de Broglie (1923)</vt:lpstr>
      <vt:lpstr>Schrödinger &amp; Heisenberg (1926)</vt:lpstr>
      <vt:lpstr>PowerPoint Presentation</vt:lpstr>
      <vt:lpstr>PowerPoint Presentation</vt:lpstr>
      <vt:lpstr>James Chadwick (1932)</vt:lpstr>
      <vt:lpstr>Μικροσκόπιο Σήραγγας STM (1986)</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Eleni Parpara</cp:lastModifiedBy>
  <cp:revision>10</cp:revision>
  <dcterms:created xsi:type="dcterms:W3CDTF">2013-01-27T09:14:16Z</dcterms:created>
  <dcterms:modified xsi:type="dcterms:W3CDTF">2025-04-12T20:23:51Z</dcterms:modified>
  <cp:category/>
</cp:coreProperties>
</file>